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  <p:sldMasterId id="2147483731" r:id="rId2"/>
    <p:sldMasterId id="2147483773" r:id="rId3"/>
  </p:sldMasterIdLst>
  <p:sldIdLst>
    <p:sldId id="256" r:id="rId4"/>
    <p:sldId id="258" r:id="rId5"/>
    <p:sldId id="260" r:id="rId6"/>
    <p:sldId id="259" r:id="rId7"/>
    <p:sldId id="261" r:id="rId8"/>
    <p:sldId id="276" r:id="rId9"/>
    <p:sldId id="277" r:id="rId10"/>
    <p:sldId id="278" r:id="rId11"/>
    <p:sldId id="279" r:id="rId12"/>
    <p:sldId id="280" r:id="rId13"/>
    <p:sldId id="290" r:id="rId14"/>
    <p:sldId id="291" r:id="rId15"/>
    <p:sldId id="273" r:id="rId16"/>
    <p:sldId id="288" r:id="rId17"/>
    <p:sldId id="281" r:id="rId18"/>
    <p:sldId id="282" r:id="rId19"/>
    <p:sldId id="287" r:id="rId20"/>
    <p:sldId id="286" r:id="rId21"/>
    <p:sldId id="283" r:id="rId22"/>
    <p:sldId id="284" r:id="rId23"/>
    <p:sldId id="263" r:id="rId24"/>
    <p:sldId id="292" r:id="rId25"/>
    <p:sldId id="264" r:id="rId26"/>
    <p:sldId id="285" r:id="rId27"/>
    <p:sldId id="26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6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4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jciech\Desktop\wojchm\Statystyki%202018.xls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jchm\Desktop\Prezentacja%20SM%202017\Statystyki%202017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jciech\Desktop\wojchm\Statystyki%202018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jchm\Desktop\Prezentacja%20SM%202017\Statystyki%202017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jciech\Desktop\wojchm\Statystyki%202018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jciech\Desktop\wojchm\Statystyki%202018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iedlecka\Desktop\Prezentacja%202018\wojchm\Statystyki%202020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Liczba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interwencji 10084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2.0078406982423934E-2"/>
          <c:y val="3.5474727434111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7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pl-PL" sz="2000" b="0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Liczba zgłoszeń: 1855</a:t>
            </a:r>
            <a:endParaRPr lang="pl-PL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1.0547518769456416E-3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Liczba zgłoszeń 1553</a:t>
            </a:r>
          </a:p>
        </c:rich>
      </c:tx>
      <c:layout>
        <c:manualLayout>
          <c:xMode val="edge"/>
          <c:yMode val="edge"/>
          <c:x val="1.4494382022471884E-2"/>
          <c:y val="3.68421052631578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smtClean="0"/>
              <a:t>Działania</a:t>
            </a:r>
            <a:r>
              <a:rPr lang="pl-PL" baseline="0" dirty="0" smtClean="0"/>
              <a:t> związane z pandemią COVID-19</a:t>
            </a:r>
            <a:endParaRPr lang="pl-PL" dirty="0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4.7582677165354331E-2"/>
                  <c:y val="-9.391185476815397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3089602442421945E-2"/>
                  <c:y val="7.452181758530178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Arkusz1!$C$24:$D$24</c:f>
              <c:strCache>
                <c:ptCount val="2"/>
                <c:pt idx="0">
                  <c:v>Interwecje - brak maseczek,dystansu,inne</c:v>
                </c:pt>
                <c:pt idx="1">
                  <c:v>Interwencje - przekazywanie pakietów sanitarnych mieszkańcom</c:v>
                </c:pt>
              </c:strCache>
            </c:strRef>
          </c:cat>
          <c:val>
            <c:numRef>
              <c:f>Arkusz1!$C$25:$D$25</c:f>
              <c:numCache>
                <c:formatCode>General</c:formatCode>
                <c:ptCount val="2"/>
                <c:pt idx="0">
                  <c:v>963</c:v>
                </c:pt>
                <c:pt idx="1">
                  <c:v>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smtClean="0"/>
              <a:t>LICZBA</a:t>
            </a:r>
            <a:r>
              <a:rPr lang="pl-PL" baseline="0" dirty="0" smtClean="0"/>
              <a:t> INTERWENCJI</a:t>
            </a:r>
            <a:r>
              <a:rPr lang="pl-PL" dirty="0" smtClean="0"/>
              <a:t> 10083</a:t>
            </a:r>
            <a:r>
              <a:rPr lang="pl-PL" baseline="0" dirty="0" smtClean="0"/>
              <a:t>  </a:t>
            </a:r>
            <a:endParaRPr lang="pl-PL" dirty="0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5232809277778928E-2"/>
                  <c:y val="-0.1449150277315300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2093503937007872E-2"/>
                  <c:y val="0.1016367745698454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0784664168348226E-2"/>
                  <c:y val="-4.55878201789729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0696099518815043E-2"/>
                  <c:y val="-5.116162895330256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Arkusz1!$B$21:$G$21</c:f>
              <c:strCache>
                <c:ptCount val="5"/>
                <c:pt idx="0">
                  <c:v>mieszkańców</c:v>
                </c:pt>
                <c:pt idx="1">
                  <c:v>własna</c:v>
                </c:pt>
                <c:pt idx="3">
                  <c:v>policja/inne instytucje</c:v>
                </c:pt>
                <c:pt idx="4">
                  <c:v>dyżurny</c:v>
                </c:pt>
              </c:strCache>
            </c:strRef>
          </c:cat>
          <c:val>
            <c:numRef>
              <c:f>Arkusz1!$B$22:$G$22</c:f>
              <c:numCache>
                <c:formatCode>General</c:formatCode>
                <c:ptCount val="6"/>
                <c:pt idx="0">
                  <c:v>5345</c:v>
                </c:pt>
                <c:pt idx="1">
                  <c:v>3361</c:v>
                </c:pt>
                <c:pt idx="3">
                  <c:v>120</c:v>
                </c:pt>
                <c:pt idx="4">
                  <c:v>1257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33521387231966648"/>
          <c:y val="0.88584880634283591"/>
          <c:w val="0.36787192052686429"/>
          <c:h val="9.5099283703191248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pl-PL" sz="2000" b="0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Liczba zgłoszeń: 1855</a:t>
            </a:r>
            <a:endParaRPr lang="pl-PL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1.0547518769456416E-3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Liczba zgłoszeń 1553</a:t>
            </a:r>
          </a:p>
        </c:rich>
      </c:tx>
      <c:layout>
        <c:manualLayout>
          <c:xMode val="edge"/>
          <c:yMode val="edge"/>
          <c:x val="1.4494382022471884E-2"/>
          <c:y val="3.68421052631578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Liczba zgłoszeń 1553</a:t>
            </a:r>
          </a:p>
        </c:rich>
      </c:tx>
      <c:layout>
        <c:manualLayout>
          <c:xMode val="edge"/>
          <c:yMode val="edge"/>
          <c:x val="1.4494382022471884E-2"/>
          <c:y val="3.68421052631578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smtClean="0"/>
              <a:t>Zgłoszenia</a:t>
            </a:r>
            <a:r>
              <a:rPr lang="pl-PL" baseline="0" dirty="0" smtClean="0"/>
              <a:t> monitoringu 634</a:t>
            </a:r>
            <a:endParaRPr lang="pl-PL" dirty="0"/>
          </a:p>
        </c:rich>
      </c:tx>
      <c:layout>
        <c:manualLayout>
          <c:xMode val="edge"/>
          <c:yMode val="edge"/>
          <c:x val="0.44972584822246059"/>
          <c:y val="1.2726358834417846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4.7582677165354331E-2"/>
                  <c:y val="-9.391185476815397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899785651793526"/>
                  <c:y val="-8.838327500729074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037839020122513E-2"/>
                  <c:y val="-0.145690799066783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Arkusz1!$C$27:$E$27</c:f>
              <c:strCache>
                <c:ptCount val="3"/>
                <c:pt idx="0">
                  <c:v>spożywanie alkoholu w miejscu publicznym</c:v>
                </c:pt>
                <c:pt idx="1">
                  <c:v>wykroczenia drogowe</c:v>
                </c:pt>
                <c:pt idx="2">
                  <c:v>COVID-19</c:v>
                </c:pt>
              </c:strCache>
            </c:strRef>
          </c:cat>
          <c:val>
            <c:numRef>
              <c:f>Arkusz1!$C$28:$E$28</c:f>
              <c:numCache>
                <c:formatCode>General</c:formatCode>
                <c:ptCount val="3"/>
                <c:pt idx="0">
                  <c:v>225</c:v>
                </c:pt>
                <c:pt idx="1">
                  <c:v>212</c:v>
                </c:pt>
                <c:pt idx="2">
                  <c:v>197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007656019741721"/>
          <c:y val="0.9441324872075042"/>
          <c:w val="0.45769839816534563"/>
          <c:h val="4.05958821911944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Arkusz1!$B$4:$B$8</c:f>
              <c:strCache>
                <c:ptCount val="5"/>
                <c:pt idx="0">
                  <c:v>wykroczenia przeciwko porządkowi i spokojowi publicznemu</c:v>
                </c:pt>
                <c:pt idx="1">
                  <c:v> wykroczenia przeciwko bezpieczeństwu osób i mienia</c:v>
                </c:pt>
                <c:pt idx="2">
                  <c:v> wykroczenia przeciwko bezpieczeństwu i porządkowi w komunikacji</c:v>
                </c:pt>
                <c:pt idx="3">
                  <c:v> wykroczenia przeciwko obyczajności publicznej</c:v>
                </c:pt>
                <c:pt idx="4">
                  <c:v> wykroczenia przeciwko urządzeniom użytku publicznego</c:v>
                </c:pt>
              </c:strCache>
            </c:strRef>
          </c:cat>
          <c:val>
            <c:numRef>
              <c:f>Arkusz1!$H$4:$H$8</c:f>
              <c:numCache>
                <c:formatCode>General</c:formatCode>
                <c:ptCount val="5"/>
                <c:pt idx="0">
                  <c:v>608</c:v>
                </c:pt>
                <c:pt idx="1">
                  <c:v>56</c:v>
                </c:pt>
                <c:pt idx="2">
                  <c:v>661</c:v>
                </c:pt>
                <c:pt idx="3">
                  <c:v>68</c:v>
                </c:pt>
                <c:pt idx="4">
                  <c:v>61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1382336"/>
        <c:axId val="431385080"/>
      </c:barChart>
      <c:catAx>
        <c:axId val="431382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385080"/>
        <c:crosses val="autoZero"/>
        <c:auto val="1"/>
        <c:lblAlgn val="ctr"/>
        <c:lblOffset val="100"/>
        <c:noMultiLvlLbl val="0"/>
      </c:catAx>
      <c:valAx>
        <c:axId val="43138508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38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5077037256781545E-2"/>
                  <c:y val="7.93650628327578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Arkusz1!$B$9:$B$13</c:f>
              <c:strCache>
                <c:ptCount val="5"/>
                <c:pt idx="0">
                  <c:v>ustawa o działalności gospodarczej</c:v>
                </c:pt>
                <c:pt idx="1">
                  <c:v> ustawie o wychowaniu w trzeźwości 
i przeciwdziałaniu alkoholizmowi
</c:v>
                </c:pt>
                <c:pt idx="2">
                  <c:v>ustawa o ochronie zdrowia przed następstwami używania tytoniu i wyrobów tytoniowych</c:v>
                </c:pt>
                <c:pt idx="3">
                  <c:v>ustawa o utrzymaniu czystości i porzadku w gminach</c:v>
                </c:pt>
                <c:pt idx="4">
                  <c:v> ustawie o ochronie zwierząt</c:v>
                </c:pt>
              </c:strCache>
            </c:strRef>
          </c:cat>
          <c:val>
            <c:numRef>
              <c:f>Arkusz1!$H$9:$H$13</c:f>
              <c:numCache>
                <c:formatCode>General</c:formatCode>
                <c:ptCount val="5"/>
                <c:pt idx="0">
                  <c:v>3</c:v>
                </c:pt>
                <c:pt idx="1">
                  <c:v>225</c:v>
                </c:pt>
                <c:pt idx="2">
                  <c:v>9</c:v>
                </c:pt>
                <c:pt idx="3">
                  <c:v>43</c:v>
                </c:pt>
                <c:pt idx="4">
                  <c:v>21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1383120"/>
        <c:axId val="431385864"/>
      </c:barChart>
      <c:catAx>
        <c:axId val="431383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385864"/>
        <c:crosses val="autoZero"/>
        <c:auto val="1"/>
        <c:lblAlgn val="ctr"/>
        <c:lblOffset val="100"/>
        <c:noMultiLvlLbl val="0"/>
      </c:catAx>
      <c:valAx>
        <c:axId val="43138586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38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-2.2099836570487991E-2"/>
                  <c:y val="2.90709053114833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862762544840114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Arkusz1!$B$14:$B$18</c:f>
              <c:strCache>
                <c:ptCount val="5"/>
                <c:pt idx="0">
                  <c:v> ustawie o odpadach</c:v>
                </c:pt>
                <c:pt idx="1">
                  <c:v>ustawa Prawo ochrony środowiska</c:v>
                </c:pt>
                <c:pt idx="2">
                  <c:v>Prawo wodne</c:v>
                </c:pt>
                <c:pt idx="3">
                  <c:v>Ustawa o ochronie zdrowia zwierząt oraz zwalczania chorób zakaźnych zwierzat</c:v>
                </c:pt>
                <c:pt idx="4">
                  <c:v>Akty prawa miejscowego (przepisy porządkowe)</c:v>
                </c:pt>
              </c:strCache>
            </c:strRef>
          </c:cat>
          <c:val>
            <c:numRef>
              <c:f>Arkusz1!$H$14:$H$18</c:f>
              <c:numCache>
                <c:formatCode>General</c:formatCode>
                <c:ptCount val="5"/>
                <c:pt idx="0">
                  <c:v>294</c:v>
                </c:pt>
                <c:pt idx="1">
                  <c:v>10</c:v>
                </c:pt>
                <c:pt idx="2">
                  <c:v>7</c:v>
                </c:pt>
                <c:pt idx="3">
                  <c:v>25</c:v>
                </c:pt>
                <c:pt idx="4">
                  <c:v>30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93987008"/>
        <c:axId val="293989360"/>
      </c:barChart>
      <c:catAx>
        <c:axId val="293987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3989360"/>
        <c:crosses val="autoZero"/>
        <c:auto val="1"/>
        <c:lblAlgn val="ctr"/>
        <c:lblOffset val="100"/>
        <c:noMultiLvlLbl val="0"/>
      </c:catAx>
      <c:valAx>
        <c:axId val="29398936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398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61EEDF-5CF2-4E7E-8FC5-90A293579464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FC85967-0AA6-431C-99A8-A55FED7A58BB}">
      <dgm:prSet phldrT="[Tekst]" custT="1"/>
      <dgm:spPr>
        <a:xfrm>
          <a:off x="1848322" y="111301"/>
          <a:ext cx="1025301" cy="65106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  <dgm:t>
        <a:bodyPr/>
        <a:lstStyle/>
        <a:p>
          <a:pPr>
            <a:buNone/>
          </a:pPr>
          <a:r>
            <a:rPr lang="pl-PL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KOMENDANT</a:t>
          </a:r>
        </a:p>
      </dgm:t>
    </dgm:pt>
    <dgm:pt modelId="{4469808A-8C07-485B-B56E-8C8CC8D84EFB}" type="parTrans" cxnId="{CA52B371-FE02-4B4B-9299-0228AEFE0045}">
      <dgm:prSet/>
      <dgm:spPr/>
      <dgm:t>
        <a:bodyPr/>
        <a:lstStyle/>
        <a:p>
          <a:endParaRPr lang="pl-PL"/>
        </a:p>
      </dgm:t>
    </dgm:pt>
    <dgm:pt modelId="{75A8DD7D-D913-4C3E-9F0A-D34869E1C1AF}" type="sibTrans" cxnId="{CA52B371-FE02-4B4B-9299-0228AEFE0045}">
      <dgm:prSet/>
      <dgm:spPr/>
      <dgm:t>
        <a:bodyPr/>
        <a:lstStyle/>
        <a:p>
          <a:endParaRPr lang="pl-PL"/>
        </a:p>
      </dgm:t>
    </dgm:pt>
    <dgm:pt modelId="{305283C4-53EC-4C34-9313-6CEA5AB4678F}">
      <dgm:prSet phldrT="[Tekst]"/>
      <dgm:spPr>
        <a:xfrm>
          <a:off x="1221749" y="1060559"/>
          <a:ext cx="1025301" cy="65106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  <dgm:t>
        <a:bodyPr/>
        <a:lstStyle/>
        <a:p>
          <a:pPr>
            <a:buNone/>
          </a:pP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Zastępca Komendanta</a:t>
          </a:r>
        </a:p>
      </dgm:t>
    </dgm:pt>
    <dgm:pt modelId="{034437BD-7056-4136-964F-DED95763B59D}" type="parTrans" cxnId="{41B2D715-9794-4630-8EE4-232EEDF68E25}">
      <dgm:prSet/>
      <dgm:spPr>
        <a:xfrm>
          <a:off x="1620477" y="654141"/>
          <a:ext cx="626572" cy="298191"/>
        </a:xfrm>
        <a:noFill/>
        <a:ln w="25400" cap="flat" cmpd="sng" algn="ctr">
          <a:solidFill>
            <a:srgbClr val="4A66A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40000" prstMaterial="matte"/>
      </dgm:spPr>
      <dgm:t>
        <a:bodyPr/>
        <a:lstStyle/>
        <a:p>
          <a:endParaRPr lang="pl-PL"/>
        </a:p>
      </dgm:t>
    </dgm:pt>
    <dgm:pt modelId="{5319D195-ADBF-476D-AC58-1B266CC1A82D}" type="sibTrans" cxnId="{41B2D715-9794-4630-8EE4-232EEDF68E25}">
      <dgm:prSet/>
      <dgm:spPr/>
      <dgm:t>
        <a:bodyPr/>
        <a:lstStyle/>
        <a:p>
          <a:endParaRPr lang="pl-PL"/>
        </a:p>
      </dgm:t>
    </dgm:pt>
    <dgm:pt modelId="{3835DD98-765B-4C0D-AB4D-79ED4DF293E2}">
      <dgm:prSet phldrT="[Tekst]"/>
      <dgm:spPr>
        <a:xfrm>
          <a:off x="1221749" y="2009817"/>
          <a:ext cx="1025301" cy="65106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  <dgm:t>
        <a:bodyPr/>
        <a:lstStyle/>
        <a:p>
          <a:pPr>
            <a:buNone/>
          </a:pP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Referat ds. operacyjnych i monitoringu miasta</a:t>
          </a:r>
        </a:p>
      </dgm:t>
    </dgm:pt>
    <dgm:pt modelId="{57D83162-B26E-47BF-97B9-02D0A43D4B49}" type="parTrans" cxnId="{9FA5CA59-047D-4F6F-BDFD-FE9D16177391}">
      <dgm:prSet/>
      <dgm:spPr>
        <a:xfrm>
          <a:off x="1574757" y="1603399"/>
          <a:ext cx="91440" cy="298191"/>
        </a:xfrm>
        <a:noFill/>
        <a:ln w="25400" cap="flat" cmpd="sng" algn="ctr">
          <a:solidFill>
            <a:srgbClr val="4A66AC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pl-PL"/>
        </a:p>
      </dgm:t>
    </dgm:pt>
    <dgm:pt modelId="{97CDF8BC-5E44-426B-AC8A-0DB14920DF84}" type="sibTrans" cxnId="{9FA5CA59-047D-4F6F-BDFD-FE9D16177391}">
      <dgm:prSet/>
      <dgm:spPr/>
      <dgm:t>
        <a:bodyPr/>
        <a:lstStyle/>
        <a:p>
          <a:endParaRPr lang="pl-PL"/>
        </a:p>
      </dgm:t>
    </dgm:pt>
    <dgm:pt modelId="{1B17454C-6985-4EF5-A8A2-60FDA6BFBC57}">
      <dgm:prSet phldrT="[Tekst]"/>
      <dgm:spPr>
        <a:xfrm>
          <a:off x="2474894" y="1060559"/>
          <a:ext cx="1025301" cy="65106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  <dgm:t>
        <a:bodyPr/>
        <a:lstStyle/>
        <a:p>
          <a:pPr algn="l">
            <a:buNone/>
          </a:pP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Pracownik </a:t>
          </a:r>
          <a:r>
            <a:rPr lang="pl-PL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ds.organizacyjnych</a:t>
          </a:r>
          <a:r>
            <a:rPr lang="pl-PL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                  </a:t>
          </a: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i prowadzenia  </a:t>
          </a:r>
          <a:r>
            <a:rPr lang="pl-PL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sekretartiatu</a:t>
          </a: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       	</a:t>
          </a:r>
        </a:p>
      </dgm:t>
    </dgm:pt>
    <dgm:pt modelId="{70FF571F-538D-4760-B3F3-9AB2D5D48630}" type="parTrans" cxnId="{2457B5AD-6FBB-4015-86EA-EB0931F8FC5E}">
      <dgm:prSet/>
      <dgm:spPr>
        <a:xfrm>
          <a:off x="2247050" y="654141"/>
          <a:ext cx="626572" cy="298191"/>
        </a:xfrm>
        <a:noFill/>
        <a:ln w="25400" cap="flat" cmpd="sng" algn="ctr">
          <a:solidFill>
            <a:srgbClr val="4A66A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40000" prstMaterial="matte"/>
      </dgm:spPr>
      <dgm:t>
        <a:bodyPr/>
        <a:lstStyle/>
        <a:p>
          <a:endParaRPr lang="pl-PL"/>
        </a:p>
      </dgm:t>
    </dgm:pt>
    <dgm:pt modelId="{CE890F5E-A7EC-4FB0-8C94-E18B5FC86EDA}" type="sibTrans" cxnId="{2457B5AD-6FBB-4015-86EA-EB0931F8FC5E}">
      <dgm:prSet/>
      <dgm:spPr/>
      <dgm:t>
        <a:bodyPr/>
        <a:lstStyle/>
        <a:p>
          <a:endParaRPr lang="pl-PL"/>
        </a:p>
      </dgm:t>
    </dgm:pt>
    <dgm:pt modelId="{47838A93-FB81-41B8-A652-3DBB8CDABAC1}">
      <dgm:prSet/>
      <dgm:spPr>
        <a:xfrm>
          <a:off x="595176" y="2959075"/>
          <a:ext cx="1025301" cy="65106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  <dgm:t>
        <a:bodyPr/>
        <a:lstStyle/>
        <a:p>
          <a:pPr>
            <a:buNone/>
          </a:pPr>
          <a:r>
            <a:rPr lang="pl-P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Służba dyżurna	 </a:t>
          </a:r>
        </a:p>
      </dgm:t>
    </dgm:pt>
    <dgm:pt modelId="{CD87E8C6-7767-47D5-8716-855188A2CC4C}" type="parTrans" cxnId="{6D19E1F3-645D-4569-9914-320702D97B19}">
      <dgm:prSet/>
      <dgm:spPr>
        <a:xfrm>
          <a:off x="993904" y="2552657"/>
          <a:ext cx="626572" cy="298191"/>
        </a:xfrm>
        <a:noFill/>
        <a:ln w="25400" cap="flat" cmpd="sng" algn="ctr">
          <a:solidFill>
            <a:srgbClr val="4A66AC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pl-PL"/>
        </a:p>
      </dgm:t>
    </dgm:pt>
    <dgm:pt modelId="{B9267F3A-03DE-45EE-897E-6F18461CC834}" type="sibTrans" cxnId="{6D19E1F3-645D-4569-9914-320702D97B19}">
      <dgm:prSet/>
      <dgm:spPr/>
      <dgm:t>
        <a:bodyPr/>
        <a:lstStyle/>
        <a:p>
          <a:endParaRPr lang="pl-PL"/>
        </a:p>
      </dgm:t>
    </dgm:pt>
    <dgm:pt modelId="{F29748BE-B298-4408-BA19-7F1AFAAF46CE}">
      <dgm:prSet/>
      <dgm:spPr>
        <a:xfrm>
          <a:off x="1848322" y="2959075"/>
          <a:ext cx="1025301" cy="65106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  <dgm:t>
        <a:bodyPr/>
        <a:lstStyle/>
        <a:p>
          <a:pPr>
            <a:buNone/>
          </a:pP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Operator monitoringu</a:t>
          </a:r>
        </a:p>
      </dgm:t>
    </dgm:pt>
    <dgm:pt modelId="{4C764DEC-153C-4D14-9CAE-C56C2D668554}" type="parTrans" cxnId="{AE9B6C54-72EF-438C-856D-094E5D2C54BB}">
      <dgm:prSet/>
      <dgm:spPr>
        <a:xfrm>
          <a:off x="1620477" y="2552657"/>
          <a:ext cx="626572" cy="298191"/>
        </a:xfrm>
        <a:noFill/>
        <a:ln w="25400" cap="flat" cmpd="sng" algn="ctr">
          <a:solidFill>
            <a:srgbClr val="4A66AC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pl-PL"/>
        </a:p>
      </dgm:t>
    </dgm:pt>
    <dgm:pt modelId="{3541A8BA-B40D-44CE-AE49-5DD2083A7D02}" type="sibTrans" cxnId="{AE9B6C54-72EF-438C-856D-094E5D2C54BB}">
      <dgm:prSet/>
      <dgm:spPr/>
      <dgm:t>
        <a:bodyPr/>
        <a:lstStyle/>
        <a:p>
          <a:endParaRPr lang="pl-PL"/>
        </a:p>
      </dgm:t>
    </dgm:pt>
    <dgm:pt modelId="{044A258C-8EE6-45B2-A044-7EF5161171B7}">
      <dgm:prSet/>
      <dgm:spPr>
        <a:xfrm>
          <a:off x="595176" y="3908333"/>
          <a:ext cx="1025301" cy="65106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  <dgm:t>
        <a:bodyPr/>
        <a:lstStyle/>
        <a:p>
          <a:pPr>
            <a:buNone/>
          </a:pP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Służba patrolowa</a:t>
          </a:r>
        </a:p>
      </dgm:t>
    </dgm:pt>
    <dgm:pt modelId="{00A22DD0-3A8F-46C6-BA47-7A0A6E8FDD68}" type="sibTrans" cxnId="{19DC4F5F-1CAE-4F56-8A89-21C818B062BC}">
      <dgm:prSet/>
      <dgm:spPr/>
      <dgm:t>
        <a:bodyPr/>
        <a:lstStyle/>
        <a:p>
          <a:endParaRPr lang="pl-PL"/>
        </a:p>
      </dgm:t>
    </dgm:pt>
    <dgm:pt modelId="{60BC75EC-951C-4902-A535-28AE808944AC}" type="parTrans" cxnId="{19DC4F5F-1CAE-4F56-8A89-21C818B062BC}">
      <dgm:prSet/>
      <dgm:spPr>
        <a:xfrm>
          <a:off x="948184" y="3501915"/>
          <a:ext cx="91440" cy="298191"/>
        </a:xfrm>
        <a:noFill/>
        <a:ln w="25400" cap="flat" cmpd="sng" algn="ctr">
          <a:solidFill>
            <a:srgbClr val="4A66AC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pl-PL"/>
        </a:p>
      </dgm:t>
    </dgm:pt>
    <dgm:pt modelId="{4A4377A6-970A-45E3-8C4E-190E0CE25014}" type="pres">
      <dgm:prSet presAssocID="{6361EEDF-5CF2-4E7E-8FC5-90A29357946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2B475013-9A0E-4AD4-B099-3DC854D6D599}" type="pres">
      <dgm:prSet presAssocID="{AFC85967-0AA6-431C-99A8-A55FED7A58BB}" presName="hierRoot1" presStyleCnt="0"/>
      <dgm:spPr/>
    </dgm:pt>
    <dgm:pt modelId="{00F8F2A2-36CE-403F-998D-98DD3A3DC69F}" type="pres">
      <dgm:prSet presAssocID="{AFC85967-0AA6-431C-99A8-A55FED7A58BB}" presName="composite" presStyleCnt="0"/>
      <dgm:spPr/>
    </dgm:pt>
    <dgm:pt modelId="{58CBF8C2-53B0-4A8F-A4F2-C3EEAF96FAB4}" type="pres">
      <dgm:prSet presAssocID="{AFC85967-0AA6-431C-99A8-A55FED7A58BB}" presName="background" presStyleLbl="node0" presStyleIdx="0" presStyleCnt="1"/>
      <dgm:spPr>
        <a:xfrm>
          <a:off x="1734399" y="3075"/>
          <a:ext cx="1025301" cy="651066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D6AF6BFB-A811-4FB1-B029-27649CDEA3C4}" type="pres">
      <dgm:prSet presAssocID="{AFC85967-0AA6-431C-99A8-A55FED7A58BB}" presName="text" presStyleLbl="fgAcc0" presStyleIdx="0" presStyleCnt="1" custScaleX="142520" custScaleY="12739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31ADA347-8124-4088-AB53-B430C10D1CF0}" type="pres">
      <dgm:prSet presAssocID="{AFC85967-0AA6-431C-99A8-A55FED7A58BB}" presName="hierChild2" presStyleCnt="0"/>
      <dgm:spPr/>
    </dgm:pt>
    <dgm:pt modelId="{FF415BD2-A0E5-4579-B0C9-2F3E8825C8BB}" type="pres">
      <dgm:prSet presAssocID="{034437BD-7056-4136-964F-DED95763B59D}" presName="Name10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626572" y="0"/>
              </a:moveTo>
              <a:lnTo>
                <a:pt x="626572" y="203208"/>
              </a:lnTo>
              <a:lnTo>
                <a:pt x="0" y="203208"/>
              </a:lnTo>
              <a:lnTo>
                <a:pt x="0" y="298191"/>
              </a:lnTo>
            </a:path>
          </a:pathLst>
        </a:custGeom>
      </dgm:spPr>
      <dgm:t>
        <a:bodyPr/>
        <a:lstStyle/>
        <a:p>
          <a:endParaRPr lang="pl-PL"/>
        </a:p>
      </dgm:t>
    </dgm:pt>
    <dgm:pt modelId="{FDADEC05-0A55-4E48-A556-9BF1B8A65B52}" type="pres">
      <dgm:prSet presAssocID="{305283C4-53EC-4C34-9313-6CEA5AB4678F}" presName="hierRoot2" presStyleCnt="0"/>
      <dgm:spPr/>
    </dgm:pt>
    <dgm:pt modelId="{F608354C-89EF-4D52-9A04-36CB4FF917CB}" type="pres">
      <dgm:prSet presAssocID="{305283C4-53EC-4C34-9313-6CEA5AB4678F}" presName="composite2" presStyleCnt="0"/>
      <dgm:spPr/>
    </dgm:pt>
    <dgm:pt modelId="{A5FCC1BD-25F3-48B5-A042-42B9A91C68AD}" type="pres">
      <dgm:prSet presAssocID="{305283C4-53EC-4C34-9313-6CEA5AB4678F}" presName="background2" presStyleLbl="node2" presStyleIdx="0" presStyleCnt="2"/>
      <dgm:spPr>
        <a:xfrm>
          <a:off x="1107826" y="952333"/>
          <a:ext cx="1025301" cy="651066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1EC5BD46-C040-45A6-B43A-1A45A5F096A6}" type="pres">
      <dgm:prSet presAssocID="{305283C4-53EC-4C34-9313-6CEA5AB4678F}" presName="text2" presStyleLbl="fgAcc2" presStyleIdx="0" presStyleCnt="2" custScaleX="141010" custLinFactNeighborX="2179" custLinFactNeighborY="-1029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E934A26F-639B-4600-B9EF-B5D19FEB9D13}" type="pres">
      <dgm:prSet presAssocID="{305283C4-53EC-4C34-9313-6CEA5AB4678F}" presName="hierChild3" presStyleCnt="0"/>
      <dgm:spPr/>
    </dgm:pt>
    <dgm:pt modelId="{F7CC8F4E-F2BD-43B0-816B-8BF7ECFD6FCA}" type="pres">
      <dgm:prSet presAssocID="{57D83162-B26E-47BF-97B9-02D0A43D4B49}" presName="Name17" presStyleLbl="parChTrans1D3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191"/>
              </a:lnTo>
            </a:path>
          </a:pathLst>
        </a:custGeom>
      </dgm:spPr>
      <dgm:t>
        <a:bodyPr/>
        <a:lstStyle/>
        <a:p>
          <a:endParaRPr lang="pl-PL"/>
        </a:p>
      </dgm:t>
    </dgm:pt>
    <dgm:pt modelId="{718D5006-C44D-436C-B82E-D0BF5E587DD9}" type="pres">
      <dgm:prSet presAssocID="{3835DD98-765B-4C0D-AB4D-79ED4DF293E2}" presName="hierRoot3" presStyleCnt="0"/>
      <dgm:spPr/>
    </dgm:pt>
    <dgm:pt modelId="{DB98E3DA-71A6-4AA3-9FE8-D1E1D3CF2543}" type="pres">
      <dgm:prSet presAssocID="{3835DD98-765B-4C0D-AB4D-79ED4DF293E2}" presName="composite3" presStyleCnt="0"/>
      <dgm:spPr/>
    </dgm:pt>
    <dgm:pt modelId="{D601D3A8-0234-4B8B-B82A-0F4B869481E2}" type="pres">
      <dgm:prSet presAssocID="{3835DD98-765B-4C0D-AB4D-79ED4DF293E2}" presName="background3" presStyleLbl="node3" presStyleIdx="0" presStyleCnt="1"/>
      <dgm:spPr>
        <a:xfrm>
          <a:off x="1107826" y="1901591"/>
          <a:ext cx="1025301" cy="651066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D4F31E8C-C274-4267-A297-5130B03FA4B3}" type="pres">
      <dgm:prSet presAssocID="{3835DD98-765B-4C0D-AB4D-79ED4DF293E2}" presName="text3" presStyleLbl="fgAcc3" presStyleIdx="0" presStyleCnt="1" custScaleX="144150" custLinFactNeighborX="1" custLinFactNeighborY="-1715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DA497B0F-9BE0-420F-902E-6B46B09573F3}" type="pres">
      <dgm:prSet presAssocID="{3835DD98-765B-4C0D-AB4D-79ED4DF293E2}" presName="hierChild4" presStyleCnt="0"/>
      <dgm:spPr/>
    </dgm:pt>
    <dgm:pt modelId="{645C9A40-2926-4DF8-B92C-166ED17DC8BA}" type="pres">
      <dgm:prSet presAssocID="{CD87E8C6-7767-47D5-8716-855188A2CC4C}" presName="Name23" presStyleLbl="parChTrans1D4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626572" y="0"/>
              </a:moveTo>
              <a:lnTo>
                <a:pt x="626572" y="203208"/>
              </a:lnTo>
              <a:lnTo>
                <a:pt x="0" y="203208"/>
              </a:lnTo>
              <a:lnTo>
                <a:pt x="0" y="298191"/>
              </a:lnTo>
            </a:path>
          </a:pathLst>
        </a:custGeom>
      </dgm:spPr>
      <dgm:t>
        <a:bodyPr/>
        <a:lstStyle/>
        <a:p>
          <a:endParaRPr lang="pl-PL"/>
        </a:p>
      </dgm:t>
    </dgm:pt>
    <dgm:pt modelId="{6BB67D3F-2BF9-4E51-9AC0-11D17FCF21BF}" type="pres">
      <dgm:prSet presAssocID="{47838A93-FB81-41B8-A652-3DBB8CDABAC1}" presName="hierRoot4" presStyleCnt="0"/>
      <dgm:spPr/>
    </dgm:pt>
    <dgm:pt modelId="{7D5CF225-481F-4BC9-8EF8-4BC69D726291}" type="pres">
      <dgm:prSet presAssocID="{47838A93-FB81-41B8-A652-3DBB8CDABAC1}" presName="composite4" presStyleCnt="0"/>
      <dgm:spPr/>
    </dgm:pt>
    <dgm:pt modelId="{DFE4B226-DF65-47D9-9B1E-DC9D1A767E5D}" type="pres">
      <dgm:prSet presAssocID="{47838A93-FB81-41B8-A652-3DBB8CDABAC1}" presName="background4" presStyleLbl="node4" presStyleIdx="0" presStyleCnt="3"/>
      <dgm:spPr>
        <a:xfrm>
          <a:off x="481253" y="2850849"/>
          <a:ext cx="1025301" cy="651066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45E9773C-1BE0-48F9-8EDC-7D36609C264A}" type="pres">
      <dgm:prSet presAssocID="{47838A93-FB81-41B8-A652-3DBB8CDABAC1}" presName="text4" presStyleLbl="fgAcc4" presStyleIdx="0" presStyleCnt="3" custScaleX="156361" custLinFactNeighborX="-2179" custLinFactNeighborY="-686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6731E555-20F1-41D0-BDD7-939DC3618E6E}" type="pres">
      <dgm:prSet presAssocID="{47838A93-FB81-41B8-A652-3DBB8CDABAC1}" presName="hierChild5" presStyleCnt="0"/>
      <dgm:spPr/>
    </dgm:pt>
    <dgm:pt modelId="{52DFE35B-0CBB-44C6-B2D8-5B2A658CC926}" type="pres">
      <dgm:prSet presAssocID="{60BC75EC-951C-4902-A535-28AE808944AC}" presName="Name23" presStyleLbl="parChTrans1D4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191"/>
              </a:lnTo>
            </a:path>
          </a:pathLst>
        </a:custGeom>
      </dgm:spPr>
      <dgm:t>
        <a:bodyPr/>
        <a:lstStyle/>
        <a:p>
          <a:endParaRPr lang="pl-PL"/>
        </a:p>
      </dgm:t>
    </dgm:pt>
    <dgm:pt modelId="{5981E47C-F047-4D39-B449-93879B695442}" type="pres">
      <dgm:prSet presAssocID="{044A258C-8EE6-45B2-A044-7EF5161171B7}" presName="hierRoot4" presStyleCnt="0"/>
      <dgm:spPr/>
    </dgm:pt>
    <dgm:pt modelId="{97DB2F90-5F86-4184-AF19-FA0201450183}" type="pres">
      <dgm:prSet presAssocID="{044A258C-8EE6-45B2-A044-7EF5161171B7}" presName="composite4" presStyleCnt="0"/>
      <dgm:spPr/>
    </dgm:pt>
    <dgm:pt modelId="{4548AC6C-4B5A-4F53-AB61-A9842B42ED8C}" type="pres">
      <dgm:prSet presAssocID="{044A258C-8EE6-45B2-A044-7EF5161171B7}" presName="background4" presStyleLbl="node4" presStyleIdx="1" presStyleCnt="3"/>
      <dgm:spPr>
        <a:xfrm>
          <a:off x="481253" y="3800107"/>
          <a:ext cx="1025301" cy="651066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BB49A605-4B32-4313-9BA8-A345FB8AE8AF}" type="pres">
      <dgm:prSet presAssocID="{044A258C-8EE6-45B2-A044-7EF5161171B7}" presName="text4" presStyleLbl="fgAcc4" presStyleIdx="1" presStyleCnt="3" custScaleX="168301" custLinFactNeighborX="-14163" custLinFactNeighborY="-343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BD908EDF-6BAA-4A83-9E41-4EAF38380C30}" type="pres">
      <dgm:prSet presAssocID="{044A258C-8EE6-45B2-A044-7EF5161171B7}" presName="hierChild5" presStyleCnt="0"/>
      <dgm:spPr/>
    </dgm:pt>
    <dgm:pt modelId="{C4673E2F-1D8E-4CF4-B017-E48D03851F12}" type="pres">
      <dgm:prSet presAssocID="{4C764DEC-153C-4D14-9CAE-C56C2D668554}" presName="Name23" presStyleLbl="parChTrans1D4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208"/>
              </a:lnTo>
              <a:lnTo>
                <a:pt x="626572" y="203208"/>
              </a:lnTo>
              <a:lnTo>
                <a:pt x="626572" y="298191"/>
              </a:lnTo>
            </a:path>
          </a:pathLst>
        </a:custGeom>
      </dgm:spPr>
      <dgm:t>
        <a:bodyPr/>
        <a:lstStyle/>
        <a:p>
          <a:endParaRPr lang="pl-PL"/>
        </a:p>
      </dgm:t>
    </dgm:pt>
    <dgm:pt modelId="{A959375F-73FE-4DF5-AE06-D847EB119898}" type="pres">
      <dgm:prSet presAssocID="{F29748BE-B298-4408-BA19-7F1AFAAF46CE}" presName="hierRoot4" presStyleCnt="0"/>
      <dgm:spPr/>
    </dgm:pt>
    <dgm:pt modelId="{BA8E7241-A290-4922-94D3-E18EF5E980E0}" type="pres">
      <dgm:prSet presAssocID="{F29748BE-B298-4408-BA19-7F1AFAAF46CE}" presName="composite4" presStyleCnt="0"/>
      <dgm:spPr/>
    </dgm:pt>
    <dgm:pt modelId="{ED5435F8-5834-4DD2-8752-F1CEEB0D73E6}" type="pres">
      <dgm:prSet presAssocID="{F29748BE-B298-4408-BA19-7F1AFAAF46CE}" presName="background4" presStyleLbl="node4" presStyleIdx="2" presStyleCnt="3"/>
      <dgm:spPr>
        <a:xfrm>
          <a:off x="1734399" y="2850849"/>
          <a:ext cx="1025301" cy="651066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2FAFF708-EF78-4F67-AA1C-459DA653A714}" type="pres">
      <dgm:prSet presAssocID="{F29748BE-B298-4408-BA19-7F1AFAAF46CE}" presName="text4" presStyleLbl="fgAcc4" presStyleIdx="2" presStyleCnt="3" custScaleX="175198" custLinFactNeighborX="21643" custLinFactNeighborY="-1544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07C43F9E-263B-40DA-BABA-3063D1A9F031}" type="pres">
      <dgm:prSet presAssocID="{F29748BE-B298-4408-BA19-7F1AFAAF46CE}" presName="hierChild5" presStyleCnt="0"/>
      <dgm:spPr/>
    </dgm:pt>
    <dgm:pt modelId="{DF8E9CD3-CAA5-4237-AF20-37E45F8EC6B9}" type="pres">
      <dgm:prSet presAssocID="{70FF571F-538D-4760-B3F3-9AB2D5D48630}" presName="Name10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208"/>
              </a:lnTo>
              <a:lnTo>
                <a:pt x="626572" y="203208"/>
              </a:lnTo>
              <a:lnTo>
                <a:pt x="626572" y="298191"/>
              </a:lnTo>
            </a:path>
          </a:pathLst>
        </a:custGeom>
      </dgm:spPr>
      <dgm:t>
        <a:bodyPr/>
        <a:lstStyle/>
        <a:p>
          <a:endParaRPr lang="pl-PL"/>
        </a:p>
      </dgm:t>
    </dgm:pt>
    <dgm:pt modelId="{E6E2D183-DA51-406B-9F18-517FF54173D1}" type="pres">
      <dgm:prSet presAssocID="{1B17454C-6985-4EF5-A8A2-60FDA6BFBC57}" presName="hierRoot2" presStyleCnt="0"/>
      <dgm:spPr/>
    </dgm:pt>
    <dgm:pt modelId="{FA3A81E9-83B9-426A-B4CF-B06E53CCBEAF}" type="pres">
      <dgm:prSet presAssocID="{1B17454C-6985-4EF5-A8A2-60FDA6BFBC57}" presName="composite2" presStyleCnt="0"/>
      <dgm:spPr/>
    </dgm:pt>
    <dgm:pt modelId="{495C4680-0BA9-4866-A675-DBBB5A8372CE}" type="pres">
      <dgm:prSet presAssocID="{1B17454C-6985-4EF5-A8A2-60FDA6BFBC57}" presName="background2" presStyleLbl="node2" presStyleIdx="1" presStyleCnt="2"/>
      <dgm:spPr>
        <a:xfrm>
          <a:off x="2360972" y="952333"/>
          <a:ext cx="1025301" cy="651066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21D49ECB-3272-4403-9D7F-B964379E2E1A}" type="pres">
      <dgm:prSet presAssocID="{1B17454C-6985-4EF5-A8A2-60FDA6BFBC57}" presName="text2" presStyleLbl="fgAcc2" presStyleIdx="1" presStyleCnt="2" custScaleX="152945" custScaleY="99003" custLinFactNeighborX="30144" custLinFactNeighborY="-1201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pl-PL"/>
        </a:p>
      </dgm:t>
    </dgm:pt>
    <dgm:pt modelId="{CF75C444-5886-421C-9E7B-DA25F297D294}" type="pres">
      <dgm:prSet presAssocID="{1B17454C-6985-4EF5-A8A2-60FDA6BFBC57}" presName="hierChild3" presStyleCnt="0"/>
      <dgm:spPr/>
    </dgm:pt>
  </dgm:ptLst>
  <dgm:cxnLst>
    <dgm:cxn modelId="{143B13B4-73FB-435F-8CB5-A49667668C9E}" type="presOf" srcId="{305283C4-53EC-4C34-9313-6CEA5AB4678F}" destId="{1EC5BD46-C040-45A6-B43A-1A45A5F096A6}" srcOrd="0" destOrd="0" presId="urn:microsoft.com/office/officeart/2005/8/layout/hierarchy1"/>
    <dgm:cxn modelId="{AE9B6C54-72EF-438C-856D-094E5D2C54BB}" srcId="{3835DD98-765B-4C0D-AB4D-79ED4DF293E2}" destId="{F29748BE-B298-4408-BA19-7F1AFAAF46CE}" srcOrd="1" destOrd="0" parTransId="{4C764DEC-153C-4D14-9CAE-C56C2D668554}" sibTransId="{3541A8BA-B40D-44CE-AE49-5DD2083A7D02}"/>
    <dgm:cxn modelId="{A117F321-F7F2-4F0B-B6C5-2F26E587F6CC}" type="presOf" srcId="{47838A93-FB81-41B8-A652-3DBB8CDABAC1}" destId="{45E9773C-1BE0-48F9-8EDC-7D36609C264A}" srcOrd="0" destOrd="0" presId="urn:microsoft.com/office/officeart/2005/8/layout/hierarchy1"/>
    <dgm:cxn modelId="{19DC4F5F-1CAE-4F56-8A89-21C818B062BC}" srcId="{47838A93-FB81-41B8-A652-3DBB8CDABAC1}" destId="{044A258C-8EE6-45B2-A044-7EF5161171B7}" srcOrd="0" destOrd="0" parTransId="{60BC75EC-951C-4902-A535-28AE808944AC}" sibTransId="{00A22DD0-3A8F-46C6-BA47-7A0A6E8FDD68}"/>
    <dgm:cxn modelId="{BCF94FC6-ECC3-4669-878D-9E6167A9961C}" type="presOf" srcId="{044A258C-8EE6-45B2-A044-7EF5161171B7}" destId="{BB49A605-4B32-4313-9BA8-A345FB8AE8AF}" srcOrd="0" destOrd="0" presId="urn:microsoft.com/office/officeart/2005/8/layout/hierarchy1"/>
    <dgm:cxn modelId="{CA52B371-FE02-4B4B-9299-0228AEFE0045}" srcId="{6361EEDF-5CF2-4E7E-8FC5-90A293579464}" destId="{AFC85967-0AA6-431C-99A8-A55FED7A58BB}" srcOrd="0" destOrd="0" parTransId="{4469808A-8C07-485B-B56E-8C8CC8D84EFB}" sibTransId="{75A8DD7D-D913-4C3E-9F0A-D34869E1C1AF}"/>
    <dgm:cxn modelId="{C4D23777-BBFB-4C12-A296-4E47E659BC81}" type="presOf" srcId="{60BC75EC-951C-4902-A535-28AE808944AC}" destId="{52DFE35B-0CBB-44C6-B2D8-5B2A658CC926}" srcOrd="0" destOrd="0" presId="urn:microsoft.com/office/officeart/2005/8/layout/hierarchy1"/>
    <dgm:cxn modelId="{AF0C55F1-B819-4978-9DB5-FD3A2221FCA0}" type="presOf" srcId="{6361EEDF-5CF2-4E7E-8FC5-90A293579464}" destId="{4A4377A6-970A-45E3-8C4E-190E0CE25014}" srcOrd="0" destOrd="0" presId="urn:microsoft.com/office/officeart/2005/8/layout/hierarchy1"/>
    <dgm:cxn modelId="{B6423F53-3FD9-4752-AE45-88EDF143B282}" type="presOf" srcId="{AFC85967-0AA6-431C-99A8-A55FED7A58BB}" destId="{D6AF6BFB-A811-4FB1-B029-27649CDEA3C4}" srcOrd="0" destOrd="0" presId="urn:microsoft.com/office/officeart/2005/8/layout/hierarchy1"/>
    <dgm:cxn modelId="{6D19E1F3-645D-4569-9914-320702D97B19}" srcId="{3835DD98-765B-4C0D-AB4D-79ED4DF293E2}" destId="{47838A93-FB81-41B8-A652-3DBB8CDABAC1}" srcOrd="0" destOrd="0" parTransId="{CD87E8C6-7767-47D5-8716-855188A2CC4C}" sibTransId="{B9267F3A-03DE-45EE-897E-6F18461CC834}"/>
    <dgm:cxn modelId="{33E400C9-2D25-4443-BC96-72F703323F65}" type="presOf" srcId="{CD87E8C6-7767-47D5-8716-855188A2CC4C}" destId="{645C9A40-2926-4DF8-B92C-166ED17DC8BA}" srcOrd="0" destOrd="0" presId="urn:microsoft.com/office/officeart/2005/8/layout/hierarchy1"/>
    <dgm:cxn modelId="{31769CD1-17CE-42BD-B73A-BA73AABBC74B}" type="presOf" srcId="{4C764DEC-153C-4D14-9CAE-C56C2D668554}" destId="{C4673E2F-1D8E-4CF4-B017-E48D03851F12}" srcOrd="0" destOrd="0" presId="urn:microsoft.com/office/officeart/2005/8/layout/hierarchy1"/>
    <dgm:cxn modelId="{9FA5CA59-047D-4F6F-BDFD-FE9D16177391}" srcId="{305283C4-53EC-4C34-9313-6CEA5AB4678F}" destId="{3835DD98-765B-4C0D-AB4D-79ED4DF293E2}" srcOrd="0" destOrd="0" parTransId="{57D83162-B26E-47BF-97B9-02D0A43D4B49}" sibTransId="{97CDF8BC-5E44-426B-AC8A-0DB14920DF84}"/>
    <dgm:cxn modelId="{2457B5AD-6FBB-4015-86EA-EB0931F8FC5E}" srcId="{AFC85967-0AA6-431C-99A8-A55FED7A58BB}" destId="{1B17454C-6985-4EF5-A8A2-60FDA6BFBC57}" srcOrd="1" destOrd="0" parTransId="{70FF571F-538D-4760-B3F3-9AB2D5D48630}" sibTransId="{CE890F5E-A7EC-4FB0-8C94-E18B5FC86EDA}"/>
    <dgm:cxn modelId="{41B2D715-9794-4630-8EE4-232EEDF68E25}" srcId="{AFC85967-0AA6-431C-99A8-A55FED7A58BB}" destId="{305283C4-53EC-4C34-9313-6CEA5AB4678F}" srcOrd="0" destOrd="0" parTransId="{034437BD-7056-4136-964F-DED95763B59D}" sibTransId="{5319D195-ADBF-476D-AC58-1B266CC1A82D}"/>
    <dgm:cxn modelId="{4C9BB8DD-84DA-4E9B-BB21-F5A51039C27D}" type="presOf" srcId="{70FF571F-538D-4760-B3F3-9AB2D5D48630}" destId="{DF8E9CD3-CAA5-4237-AF20-37E45F8EC6B9}" srcOrd="0" destOrd="0" presId="urn:microsoft.com/office/officeart/2005/8/layout/hierarchy1"/>
    <dgm:cxn modelId="{03CBA3D6-783C-4F16-A1A1-B41D60B20220}" type="presOf" srcId="{034437BD-7056-4136-964F-DED95763B59D}" destId="{FF415BD2-A0E5-4579-B0C9-2F3E8825C8BB}" srcOrd="0" destOrd="0" presId="urn:microsoft.com/office/officeart/2005/8/layout/hierarchy1"/>
    <dgm:cxn modelId="{B53B552B-E88A-4FD1-8B7B-9DFB1287A822}" type="presOf" srcId="{3835DD98-765B-4C0D-AB4D-79ED4DF293E2}" destId="{D4F31E8C-C274-4267-A297-5130B03FA4B3}" srcOrd="0" destOrd="0" presId="urn:microsoft.com/office/officeart/2005/8/layout/hierarchy1"/>
    <dgm:cxn modelId="{31D2529F-DC5F-4C50-84BD-98376F4E4BCD}" type="presOf" srcId="{57D83162-B26E-47BF-97B9-02D0A43D4B49}" destId="{F7CC8F4E-F2BD-43B0-816B-8BF7ECFD6FCA}" srcOrd="0" destOrd="0" presId="urn:microsoft.com/office/officeart/2005/8/layout/hierarchy1"/>
    <dgm:cxn modelId="{CE6EB11D-2881-4523-A3F8-8F60782FE0D0}" type="presOf" srcId="{1B17454C-6985-4EF5-A8A2-60FDA6BFBC57}" destId="{21D49ECB-3272-4403-9D7F-B964379E2E1A}" srcOrd="0" destOrd="0" presId="urn:microsoft.com/office/officeart/2005/8/layout/hierarchy1"/>
    <dgm:cxn modelId="{9631B1D4-E7AB-4A3B-98C8-FBF8073815E7}" type="presOf" srcId="{F29748BE-B298-4408-BA19-7F1AFAAF46CE}" destId="{2FAFF708-EF78-4F67-AA1C-459DA653A714}" srcOrd="0" destOrd="0" presId="urn:microsoft.com/office/officeart/2005/8/layout/hierarchy1"/>
    <dgm:cxn modelId="{AD74BEEC-C764-4025-8062-D06BB8AA5AC0}" type="presParOf" srcId="{4A4377A6-970A-45E3-8C4E-190E0CE25014}" destId="{2B475013-9A0E-4AD4-B099-3DC854D6D599}" srcOrd="0" destOrd="0" presId="urn:microsoft.com/office/officeart/2005/8/layout/hierarchy1"/>
    <dgm:cxn modelId="{7FEBFD1F-E008-4DE2-BF7D-850197461746}" type="presParOf" srcId="{2B475013-9A0E-4AD4-B099-3DC854D6D599}" destId="{00F8F2A2-36CE-403F-998D-98DD3A3DC69F}" srcOrd="0" destOrd="0" presId="urn:microsoft.com/office/officeart/2005/8/layout/hierarchy1"/>
    <dgm:cxn modelId="{55C9E0E5-A554-4E20-A4A1-5683354E3C42}" type="presParOf" srcId="{00F8F2A2-36CE-403F-998D-98DD3A3DC69F}" destId="{58CBF8C2-53B0-4A8F-A4F2-C3EEAF96FAB4}" srcOrd="0" destOrd="0" presId="urn:microsoft.com/office/officeart/2005/8/layout/hierarchy1"/>
    <dgm:cxn modelId="{84815788-0322-4734-91B3-62C466B77048}" type="presParOf" srcId="{00F8F2A2-36CE-403F-998D-98DD3A3DC69F}" destId="{D6AF6BFB-A811-4FB1-B029-27649CDEA3C4}" srcOrd="1" destOrd="0" presId="urn:microsoft.com/office/officeart/2005/8/layout/hierarchy1"/>
    <dgm:cxn modelId="{7114E2CD-DADB-4A59-9CD5-8B01676B5463}" type="presParOf" srcId="{2B475013-9A0E-4AD4-B099-3DC854D6D599}" destId="{31ADA347-8124-4088-AB53-B430C10D1CF0}" srcOrd="1" destOrd="0" presId="urn:microsoft.com/office/officeart/2005/8/layout/hierarchy1"/>
    <dgm:cxn modelId="{28626110-F0C0-4648-B46E-00B2AC61233A}" type="presParOf" srcId="{31ADA347-8124-4088-AB53-B430C10D1CF0}" destId="{FF415BD2-A0E5-4579-B0C9-2F3E8825C8BB}" srcOrd="0" destOrd="0" presId="urn:microsoft.com/office/officeart/2005/8/layout/hierarchy1"/>
    <dgm:cxn modelId="{59DBA277-883F-4BD9-A6B5-FE7E971F7074}" type="presParOf" srcId="{31ADA347-8124-4088-AB53-B430C10D1CF0}" destId="{FDADEC05-0A55-4E48-A556-9BF1B8A65B52}" srcOrd="1" destOrd="0" presId="urn:microsoft.com/office/officeart/2005/8/layout/hierarchy1"/>
    <dgm:cxn modelId="{AC0C33D4-9B14-4E85-A4DC-F0FD5F885C37}" type="presParOf" srcId="{FDADEC05-0A55-4E48-A556-9BF1B8A65B52}" destId="{F608354C-89EF-4D52-9A04-36CB4FF917CB}" srcOrd="0" destOrd="0" presId="urn:microsoft.com/office/officeart/2005/8/layout/hierarchy1"/>
    <dgm:cxn modelId="{F024CBA8-9843-459D-B00E-FB4B0F53A9C0}" type="presParOf" srcId="{F608354C-89EF-4D52-9A04-36CB4FF917CB}" destId="{A5FCC1BD-25F3-48B5-A042-42B9A91C68AD}" srcOrd="0" destOrd="0" presId="urn:microsoft.com/office/officeart/2005/8/layout/hierarchy1"/>
    <dgm:cxn modelId="{9CAA6ED1-47E0-482A-88BC-46D082003B1B}" type="presParOf" srcId="{F608354C-89EF-4D52-9A04-36CB4FF917CB}" destId="{1EC5BD46-C040-45A6-B43A-1A45A5F096A6}" srcOrd="1" destOrd="0" presId="urn:microsoft.com/office/officeart/2005/8/layout/hierarchy1"/>
    <dgm:cxn modelId="{119B6C66-185F-40A2-82BD-9D1B854B9D74}" type="presParOf" srcId="{FDADEC05-0A55-4E48-A556-9BF1B8A65B52}" destId="{E934A26F-639B-4600-B9EF-B5D19FEB9D13}" srcOrd="1" destOrd="0" presId="urn:microsoft.com/office/officeart/2005/8/layout/hierarchy1"/>
    <dgm:cxn modelId="{BCA67F89-8DE4-4FFB-AECB-186C9264E7EB}" type="presParOf" srcId="{E934A26F-639B-4600-B9EF-B5D19FEB9D13}" destId="{F7CC8F4E-F2BD-43B0-816B-8BF7ECFD6FCA}" srcOrd="0" destOrd="0" presId="urn:microsoft.com/office/officeart/2005/8/layout/hierarchy1"/>
    <dgm:cxn modelId="{3DF5A90A-9E8A-49B6-AC83-7B6525BEFAFC}" type="presParOf" srcId="{E934A26F-639B-4600-B9EF-B5D19FEB9D13}" destId="{718D5006-C44D-436C-B82E-D0BF5E587DD9}" srcOrd="1" destOrd="0" presId="urn:microsoft.com/office/officeart/2005/8/layout/hierarchy1"/>
    <dgm:cxn modelId="{B06C2412-507F-4B37-9B6B-BB23AF1E0DB7}" type="presParOf" srcId="{718D5006-C44D-436C-B82E-D0BF5E587DD9}" destId="{DB98E3DA-71A6-4AA3-9FE8-D1E1D3CF2543}" srcOrd="0" destOrd="0" presId="urn:microsoft.com/office/officeart/2005/8/layout/hierarchy1"/>
    <dgm:cxn modelId="{97E9CA98-9A82-4CE1-9CCB-77938583964B}" type="presParOf" srcId="{DB98E3DA-71A6-4AA3-9FE8-D1E1D3CF2543}" destId="{D601D3A8-0234-4B8B-B82A-0F4B869481E2}" srcOrd="0" destOrd="0" presId="urn:microsoft.com/office/officeart/2005/8/layout/hierarchy1"/>
    <dgm:cxn modelId="{F8398B40-EEBB-4167-924F-3F1783DA7EA6}" type="presParOf" srcId="{DB98E3DA-71A6-4AA3-9FE8-D1E1D3CF2543}" destId="{D4F31E8C-C274-4267-A297-5130B03FA4B3}" srcOrd="1" destOrd="0" presId="urn:microsoft.com/office/officeart/2005/8/layout/hierarchy1"/>
    <dgm:cxn modelId="{261BDE88-CCD9-4522-AA82-D242A638DBB5}" type="presParOf" srcId="{718D5006-C44D-436C-B82E-D0BF5E587DD9}" destId="{DA497B0F-9BE0-420F-902E-6B46B09573F3}" srcOrd="1" destOrd="0" presId="urn:microsoft.com/office/officeart/2005/8/layout/hierarchy1"/>
    <dgm:cxn modelId="{8E1A6CFB-429E-4B4A-8437-5514ECF7F9DE}" type="presParOf" srcId="{DA497B0F-9BE0-420F-902E-6B46B09573F3}" destId="{645C9A40-2926-4DF8-B92C-166ED17DC8BA}" srcOrd="0" destOrd="0" presId="urn:microsoft.com/office/officeart/2005/8/layout/hierarchy1"/>
    <dgm:cxn modelId="{8965DC16-B1E0-4964-8AFC-5CD7097B44B4}" type="presParOf" srcId="{DA497B0F-9BE0-420F-902E-6B46B09573F3}" destId="{6BB67D3F-2BF9-4E51-9AC0-11D17FCF21BF}" srcOrd="1" destOrd="0" presId="urn:microsoft.com/office/officeart/2005/8/layout/hierarchy1"/>
    <dgm:cxn modelId="{999CA0FB-DB39-4274-8708-B2547EC83EEE}" type="presParOf" srcId="{6BB67D3F-2BF9-4E51-9AC0-11D17FCF21BF}" destId="{7D5CF225-481F-4BC9-8EF8-4BC69D726291}" srcOrd="0" destOrd="0" presId="urn:microsoft.com/office/officeart/2005/8/layout/hierarchy1"/>
    <dgm:cxn modelId="{F0CB1435-AFDA-4F2B-9B8F-41DEBD6DA03C}" type="presParOf" srcId="{7D5CF225-481F-4BC9-8EF8-4BC69D726291}" destId="{DFE4B226-DF65-47D9-9B1E-DC9D1A767E5D}" srcOrd="0" destOrd="0" presId="urn:microsoft.com/office/officeart/2005/8/layout/hierarchy1"/>
    <dgm:cxn modelId="{192FC53D-0CEA-4F3E-A4AA-0CA1375F1A46}" type="presParOf" srcId="{7D5CF225-481F-4BC9-8EF8-4BC69D726291}" destId="{45E9773C-1BE0-48F9-8EDC-7D36609C264A}" srcOrd="1" destOrd="0" presId="urn:microsoft.com/office/officeart/2005/8/layout/hierarchy1"/>
    <dgm:cxn modelId="{AC2CE09B-CD34-4386-B67A-22D317FA1D07}" type="presParOf" srcId="{6BB67D3F-2BF9-4E51-9AC0-11D17FCF21BF}" destId="{6731E555-20F1-41D0-BDD7-939DC3618E6E}" srcOrd="1" destOrd="0" presId="urn:microsoft.com/office/officeart/2005/8/layout/hierarchy1"/>
    <dgm:cxn modelId="{9350DA60-191D-4E47-AA43-4850DDC9780A}" type="presParOf" srcId="{6731E555-20F1-41D0-BDD7-939DC3618E6E}" destId="{52DFE35B-0CBB-44C6-B2D8-5B2A658CC926}" srcOrd="0" destOrd="0" presId="urn:microsoft.com/office/officeart/2005/8/layout/hierarchy1"/>
    <dgm:cxn modelId="{99376F92-43F0-4642-AC16-8A2C38C3719B}" type="presParOf" srcId="{6731E555-20F1-41D0-BDD7-939DC3618E6E}" destId="{5981E47C-F047-4D39-B449-93879B695442}" srcOrd="1" destOrd="0" presId="urn:microsoft.com/office/officeart/2005/8/layout/hierarchy1"/>
    <dgm:cxn modelId="{BE8B9222-5D12-4CAA-ABFF-7A7D3DDCBEA4}" type="presParOf" srcId="{5981E47C-F047-4D39-B449-93879B695442}" destId="{97DB2F90-5F86-4184-AF19-FA0201450183}" srcOrd="0" destOrd="0" presId="urn:microsoft.com/office/officeart/2005/8/layout/hierarchy1"/>
    <dgm:cxn modelId="{692D5DA2-6C18-4637-917A-D89B4F105327}" type="presParOf" srcId="{97DB2F90-5F86-4184-AF19-FA0201450183}" destId="{4548AC6C-4B5A-4F53-AB61-A9842B42ED8C}" srcOrd="0" destOrd="0" presId="urn:microsoft.com/office/officeart/2005/8/layout/hierarchy1"/>
    <dgm:cxn modelId="{C656A0A9-15B5-4EE0-9E21-E658C66A9A32}" type="presParOf" srcId="{97DB2F90-5F86-4184-AF19-FA0201450183}" destId="{BB49A605-4B32-4313-9BA8-A345FB8AE8AF}" srcOrd="1" destOrd="0" presId="urn:microsoft.com/office/officeart/2005/8/layout/hierarchy1"/>
    <dgm:cxn modelId="{75950527-12AA-4742-BB9F-840B6C490550}" type="presParOf" srcId="{5981E47C-F047-4D39-B449-93879B695442}" destId="{BD908EDF-6BAA-4A83-9E41-4EAF38380C30}" srcOrd="1" destOrd="0" presId="urn:microsoft.com/office/officeart/2005/8/layout/hierarchy1"/>
    <dgm:cxn modelId="{E31B1A50-13CC-47F2-873A-1D8D0152F265}" type="presParOf" srcId="{DA497B0F-9BE0-420F-902E-6B46B09573F3}" destId="{C4673E2F-1D8E-4CF4-B017-E48D03851F12}" srcOrd="2" destOrd="0" presId="urn:microsoft.com/office/officeart/2005/8/layout/hierarchy1"/>
    <dgm:cxn modelId="{3A11CD6E-1EAC-42B1-92F9-A78282571524}" type="presParOf" srcId="{DA497B0F-9BE0-420F-902E-6B46B09573F3}" destId="{A959375F-73FE-4DF5-AE06-D847EB119898}" srcOrd="3" destOrd="0" presId="urn:microsoft.com/office/officeart/2005/8/layout/hierarchy1"/>
    <dgm:cxn modelId="{72F879D8-E00C-4318-A4EE-FE3194E1F0B5}" type="presParOf" srcId="{A959375F-73FE-4DF5-AE06-D847EB119898}" destId="{BA8E7241-A290-4922-94D3-E18EF5E980E0}" srcOrd="0" destOrd="0" presId="urn:microsoft.com/office/officeart/2005/8/layout/hierarchy1"/>
    <dgm:cxn modelId="{B3A686BA-D40E-4BF6-8C21-8F7986F9C675}" type="presParOf" srcId="{BA8E7241-A290-4922-94D3-E18EF5E980E0}" destId="{ED5435F8-5834-4DD2-8752-F1CEEB0D73E6}" srcOrd="0" destOrd="0" presId="urn:microsoft.com/office/officeart/2005/8/layout/hierarchy1"/>
    <dgm:cxn modelId="{B197586A-759C-4558-A8EE-C76526CBCE62}" type="presParOf" srcId="{BA8E7241-A290-4922-94D3-E18EF5E980E0}" destId="{2FAFF708-EF78-4F67-AA1C-459DA653A714}" srcOrd="1" destOrd="0" presId="urn:microsoft.com/office/officeart/2005/8/layout/hierarchy1"/>
    <dgm:cxn modelId="{E26726C2-3E8A-44C8-BD85-D8FA27BC4C05}" type="presParOf" srcId="{A959375F-73FE-4DF5-AE06-D847EB119898}" destId="{07C43F9E-263B-40DA-BABA-3063D1A9F031}" srcOrd="1" destOrd="0" presId="urn:microsoft.com/office/officeart/2005/8/layout/hierarchy1"/>
    <dgm:cxn modelId="{EDCEFE65-6022-48C6-B98E-51A95743AAC5}" type="presParOf" srcId="{31ADA347-8124-4088-AB53-B430C10D1CF0}" destId="{DF8E9CD3-CAA5-4237-AF20-37E45F8EC6B9}" srcOrd="2" destOrd="0" presId="urn:microsoft.com/office/officeart/2005/8/layout/hierarchy1"/>
    <dgm:cxn modelId="{3D5D21EC-D5A3-4A95-BD2A-43339379924D}" type="presParOf" srcId="{31ADA347-8124-4088-AB53-B430C10D1CF0}" destId="{E6E2D183-DA51-406B-9F18-517FF54173D1}" srcOrd="3" destOrd="0" presId="urn:microsoft.com/office/officeart/2005/8/layout/hierarchy1"/>
    <dgm:cxn modelId="{CCD44B94-D5BD-4862-A70D-D6BC4FDBF4CE}" type="presParOf" srcId="{E6E2D183-DA51-406B-9F18-517FF54173D1}" destId="{FA3A81E9-83B9-426A-B4CF-B06E53CCBEAF}" srcOrd="0" destOrd="0" presId="urn:microsoft.com/office/officeart/2005/8/layout/hierarchy1"/>
    <dgm:cxn modelId="{69A4A0AF-A02B-4951-9948-069901217D04}" type="presParOf" srcId="{FA3A81E9-83B9-426A-B4CF-B06E53CCBEAF}" destId="{495C4680-0BA9-4866-A675-DBBB5A8372CE}" srcOrd="0" destOrd="0" presId="urn:microsoft.com/office/officeart/2005/8/layout/hierarchy1"/>
    <dgm:cxn modelId="{4D4112EC-25FC-42DA-BF08-1C5FB22BC6C3}" type="presParOf" srcId="{FA3A81E9-83B9-426A-B4CF-B06E53CCBEAF}" destId="{21D49ECB-3272-4403-9D7F-B964379E2E1A}" srcOrd="1" destOrd="0" presId="urn:microsoft.com/office/officeart/2005/8/layout/hierarchy1"/>
    <dgm:cxn modelId="{790340FC-A9F7-4A8A-A97F-B5253441FB2B}" type="presParOf" srcId="{E6E2D183-DA51-406B-9F18-517FF54173D1}" destId="{CF75C444-5886-421C-9E7B-DA25F297D29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E9CD3-CAA5-4237-AF20-37E45F8EC6B9}">
      <dsp:nvSpPr>
        <dsp:cNvPr id="0" name=""/>
        <dsp:cNvSpPr/>
      </dsp:nvSpPr>
      <dsp:spPr>
        <a:xfrm>
          <a:off x="3345727" y="746870"/>
          <a:ext cx="1030733" cy="197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208"/>
              </a:lnTo>
              <a:lnTo>
                <a:pt x="626572" y="203208"/>
              </a:lnTo>
              <a:lnTo>
                <a:pt x="626572" y="298191"/>
              </a:lnTo>
            </a:path>
          </a:pathLst>
        </a:custGeom>
        <a:noFill/>
        <a:ln w="25400" cap="flat" cmpd="sng" algn="ctr">
          <a:solidFill>
            <a:srgbClr val="4A66A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73E2F-1D8E-4CF4-B017-E48D03851F12}">
      <dsp:nvSpPr>
        <dsp:cNvPr id="0" name=""/>
        <dsp:cNvSpPr/>
      </dsp:nvSpPr>
      <dsp:spPr>
        <a:xfrm>
          <a:off x="2537977" y="2354127"/>
          <a:ext cx="1023110" cy="278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208"/>
              </a:lnTo>
              <a:lnTo>
                <a:pt x="626572" y="203208"/>
              </a:lnTo>
              <a:lnTo>
                <a:pt x="626572" y="298191"/>
              </a:lnTo>
            </a:path>
          </a:pathLst>
        </a:custGeom>
        <a:noFill/>
        <a:ln w="25400" cap="flat" cmpd="sng" algn="ctr">
          <a:solidFill>
            <a:srgbClr val="4A66AC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FE35B-0CBB-44C6-B2D8-5B2A658CC926}">
      <dsp:nvSpPr>
        <dsp:cNvPr id="0" name=""/>
        <dsp:cNvSpPr/>
      </dsp:nvSpPr>
      <dsp:spPr>
        <a:xfrm>
          <a:off x="1496969" y="3268290"/>
          <a:ext cx="110525" cy="2883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191"/>
              </a:lnTo>
            </a:path>
          </a:pathLst>
        </a:custGeom>
        <a:noFill/>
        <a:ln w="25400" cap="flat" cmpd="sng" algn="ctr">
          <a:solidFill>
            <a:srgbClr val="4A66AC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C9A40-2926-4DF8-B92C-166ED17DC8BA}">
      <dsp:nvSpPr>
        <dsp:cNvPr id="0" name=""/>
        <dsp:cNvSpPr/>
      </dsp:nvSpPr>
      <dsp:spPr>
        <a:xfrm>
          <a:off x="1607494" y="2354127"/>
          <a:ext cx="930482" cy="328519"/>
        </a:xfrm>
        <a:custGeom>
          <a:avLst/>
          <a:gdLst/>
          <a:ahLst/>
          <a:cxnLst/>
          <a:rect l="0" t="0" r="0" b="0"/>
          <a:pathLst>
            <a:path>
              <a:moveTo>
                <a:pt x="626572" y="0"/>
              </a:moveTo>
              <a:lnTo>
                <a:pt x="626572" y="203208"/>
              </a:lnTo>
              <a:lnTo>
                <a:pt x="0" y="203208"/>
              </a:lnTo>
              <a:lnTo>
                <a:pt x="0" y="298191"/>
              </a:lnTo>
            </a:path>
          </a:pathLst>
        </a:custGeom>
        <a:noFill/>
        <a:ln w="25400" cap="flat" cmpd="sng" algn="ctr">
          <a:solidFill>
            <a:srgbClr val="4A66AC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C8F4E-F2BD-43B0-816B-8BF7ECFD6FCA}">
      <dsp:nvSpPr>
        <dsp:cNvPr id="0" name=""/>
        <dsp:cNvSpPr/>
      </dsp:nvSpPr>
      <dsp:spPr>
        <a:xfrm>
          <a:off x="2492257" y="1540449"/>
          <a:ext cx="91440" cy="228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191"/>
              </a:lnTo>
            </a:path>
          </a:pathLst>
        </a:custGeom>
        <a:noFill/>
        <a:ln w="25400" cap="flat" cmpd="sng" algn="ctr">
          <a:solidFill>
            <a:srgbClr val="4A66AC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15BD2-A0E5-4579-B0C9-2F3E8825C8BB}">
      <dsp:nvSpPr>
        <dsp:cNvPr id="0" name=""/>
        <dsp:cNvSpPr/>
      </dsp:nvSpPr>
      <dsp:spPr>
        <a:xfrm>
          <a:off x="2558064" y="746870"/>
          <a:ext cx="787663" cy="207935"/>
        </a:xfrm>
        <a:custGeom>
          <a:avLst/>
          <a:gdLst/>
          <a:ahLst/>
          <a:cxnLst/>
          <a:rect l="0" t="0" r="0" b="0"/>
          <a:pathLst>
            <a:path>
              <a:moveTo>
                <a:pt x="626572" y="0"/>
              </a:moveTo>
              <a:lnTo>
                <a:pt x="626572" y="203208"/>
              </a:lnTo>
              <a:lnTo>
                <a:pt x="0" y="203208"/>
              </a:lnTo>
              <a:lnTo>
                <a:pt x="0" y="298191"/>
              </a:lnTo>
            </a:path>
          </a:pathLst>
        </a:custGeom>
        <a:noFill/>
        <a:ln w="25400" cap="flat" cmpd="sng" algn="ctr">
          <a:solidFill>
            <a:srgbClr val="4A66A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BF8C2-53B0-4A8F-A4F2-C3EEAF96FAB4}">
      <dsp:nvSpPr>
        <dsp:cNvPr id="0" name=""/>
        <dsp:cNvSpPr/>
      </dsp:nvSpPr>
      <dsp:spPr>
        <a:xfrm>
          <a:off x="2688516" y="795"/>
          <a:ext cx="1314423" cy="746074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F6BFB-A811-4FB1-B029-27649CDEA3C4}">
      <dsp:nvSpPr>
        <dsp:cNvPr id="0" name=""/>
        <dsp:cNvSpPr/>
      </dsp:nvSpPr>
      <dsp:spPr>
        <a:xfrm>
          <a:off x="2790990" y="98146"/>
          <a:ext cx="1314423" cy="74607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KOMENDANT</a:t>
          </a:r>
        </a:p>
      </dsp:txBody>
      <dsp:txXfrm>
        <a:off x="2812842" y="119998"/>
        <a:ext cx="1270719" cy="702370"/>
      </dsp:txXfrm>
    </dsp:sp>
    <dsp:sp modelId="{A5FCC1BD-25F3-48B5-A042-42B9A91C68AD}">
      <dsp:nvSpPr>
        <dsp:cNvPr id="0" name=""/>
        <dsp:cNvSpPr/>
      </dsp:nvSpPr>
      <dsp:spPr>
        <a:xfrm>
          <a:off x="1907815" y="954805"/>
          <a:ext cx="1300497" cy="585643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5BD46-C040-45A6-B43A-1A45A5F096A6}">
      <dsp:nvSpPr>
        <dsp:cNvPr id="0" name=""/>
        <dsp:cNvSpPr/>
      </dsp:nvSpPr>
      <dsp:spPr>
        <a:xfrm>
          <a:off x="2010290" y="1052156"/>
          <a:ext cx="1300497" cy="5856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Zastępca Komendanta</a:t>
          </a:r>
        </a:p>
      </dsp:txBody>
      <dsp:txXfrm>
        <a:off x="2027443" y="1069309"/>
        <a:ext cx="1266191" cy="551337"/>
      </dsp:txXfrm>
    </dsp:sp>
    <dsp:sp modelId="{D601D3A8-0234-4B8B-B82A-0F4B869481E2}">
      <dsp:nvSpPr>
        <dsp:cNvPr id="0" name=""/>
        <dsp:cNvSpPr/>
      </dsp:nvSpPr>
      <dsp:spPr>
        <a:xfrm>
          <a:off x="1873248" y="1768484"/>
          <a:ext cx="1329456" cy="585643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31E8C-C274-4267-A297-5130B03FA4B3}">
      <dsp:nvSpPr>
        <dsp:cNvPr id="0" name=""/>
        <dsp:cNvSpPr/>
      </dsp:nvSpPr>
      <dsp:spPr>
        <a:xfrm>
          <a:off x="1975723" y="1865835"/>
          <a:ext cx="1329456" cy="5856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Referat ds. operacyjnych i monitoringu miasta</a:t>
          </a:r>
        </a:p>
      </dsp:txBody>
      <dsp:txXfrm>
        <a:off x="1992876" y="1882988"/>
        <a:ext cx="1295150" cy="551337"/>
      </dsp:txXfrm>
    </dsp:sp>
    <dsp:sp modelId="{DFE4B226-DF65-47D9-9B1E-DC9D1A767E5D}">
      <dsp:nvSpPr>
        <dsp:cNvPr id="0" name=""/>
        <dsp:cNvSpPr/>
      </dsp:nvSpPr>
      <dsp:spPr>
        <a:xfrm>
          <a:off x="886457" y="2682647"/>
          <a:ext cx="1442075" cy="585643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9773C-1BE0-48F9-8EDC-7D36609C264A}">
      <dsp:nvSpPr>
        <dsp:cNvPr id="0" name=""/>
        <dsp:cNvSpPr/>
      </dsp:nvSpPr>
      <dsp:spPr>
        <a:xfrm>
          <a:off x="988931" y="2779998"/>
          <a:ext cx="1442075" cy="5856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Służba dyżurna	 </a:t>
          </a:r>
        </a:p>
      </dsp:txBody>
      <dsp:txXfrm>
        <a:off x="1006084" y="2797151"/>
        <a:ext cx="1407769" cy="551337"/>
      </dsp:txXfrm>
    </dsp:sp>
    <dsp:sp modelId="{4548AC6C-4B5A-4F53-AB61-A9842B42ED8C}">
      <dsp:nvSpPr>
        <dsp:cNvPr id="0" name=""/>
        <dsp:cNvSpPr/>
      </dsp:nvSpPr>
      <dsp:spPr>
        <a:xfrm>
          <a:off x="720872" y="3556617"/>
          <a:ext cx="1552194" cy="585643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9A605-4B32-4313-9BA8-A345FB8AE8AF}">
      <dsp:nvSpPr>
        <dsp:cNvPr id="0" name=""/>
        <dsp:cNvSpPr/>
      </dsp:nvSpPr>
      <dsp:spPr>
        <a:xfrm>
          <a:off x="823347" y="3653968"/>
          <a:ext cx="1552194" cy="5856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Służba patrolowa</a:t>
          </a:r>
        </a:p>
      </dsp:txBody>
      <dsp:txXfrm>
        <a:off x="840500" y="3671121"/>
        <a:ext cx="1517888" cy="551337"/>
      </dsp:txXfrm>
    </dsp:sp>
    <dsp:sp modelId="{ED5435F8-5834-4DD2-8752-F1CEEB0D73E6}">
      <dsp:nvSpPr>
        <dsp:cNvPr id="0" name=""/>
        <dsp:cNvSpPr/>
      </dsp:nvSpPr>
      <dsp:spPr>
        <a:xfrm>
          <a:off x="2753185" y="2632404"/>
          <a:ext cx="1615803" cy="585643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FF708-EF78-4F67-AA1C-459DA653A714}">
      <dsp:nvSpPr>
        <dsp:cNvPr id="0" name=""/>
        <dsp:cNvSpPr/>
      </dsp:nvSpPr>
      <dsp:spPr>
        <a:xfrm>
          <a:off x="2855660" y="2729755"/>
          <a:ext cx="1615803" cy="5856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Operator monitoringu</a:t>
          </a:r>
        </a:p>
      </dsp:txBody>
      <dsp:txXfrm>
        <a:off x="2872813" y="2746908"/>
        <a:ext cx="1581497" cy="551337"/>
      </dsp:txXfrm>
    </dsp:sp>
    <dsp:sp modelId="{495C4680-0BA9-4866-A675-DBBB5A8372CE}">
      <dsp:nvSpPr>
        <dsp:cNvPr id="0" name=""/>
        <dsp:cNvSpPr/>
      </dsp:nvSpPr>
      <dsp:spPr>
        <a:xfrm>
          <a:off x="3671175" y="944762"/>
          <a:ext cx="1410570" cy="579804"/>
        </a:xfrm>
        <a:prstGeom prst="roundRect">
          <a:avLst>
            <a:gd name="adj" fmla="val 10000"/>
          </a:avLst>
        </a:prstGeom>
        <a:solidFill>
          <a:srgbClr val="4A66AC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49ECB-3272-4403-9D7F-B964379E2E1A}">
      <dsp:nvSpPr>
        <dsp:cNvPr id="0" name=""/>
        <dsp:cNvSpPr/>
      </dsp:nvSpPr>
      <dsp:spPr>
        <a:xfrm>
          <a:off x="3773650" y="1042113"/>
          <a:ext cx="1410570" cy="57980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A66AC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Pracownik </a:t>
          </a:r>
          <a:r>
            <a:rPr lang="pl-PL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ds.organizacyjnych</a:t>
          </a:r>
          <a:r>
            <a:rPr lang="pl-PL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                  </a:t>
          </a:r>
          <a:r>
            <a:rPr lang="pl-PL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i prowadzenia  </a:t>
          </a:r>
          <a:r>
            <a:rPr lang="pl-PL" sz="9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sekretartiatu</a:t>
          </a:r>
          <a:r>
            <a:rPr lang="pl-PL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       	</a:t>
          </a:r>
        </a:p>
      </dsp:txBody>
      <dsp:txXfrm>
        <a:off x="3790632" y="1059095"/>
        <a:ext cx="1376606" cy="54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0.01221</cdr:x>
      <cdr:y>0.88132</cdr:y>
    </cdr:from>
    <cdr:to>
      <cdr:x>0.19498</cdr:x>
      <cdr:y>0.95003</cdr:y>
    </cdr:to>
    <cdr:sp macro="" textlink="">
      <cdr:nvSpPr>
        <cdr:cNvPr id="2" name="pole tekstowe 17"/>
        <cdr:cNvSpPr txBox="1"/>
      </cdr:nvSpPr>
      <cdr:spPr>
        <a:xfrm xmlns:a="http://schemas.openxmlformats.org/drawingml/2006/main">
          <a:off x="137886" y="4342556"/>
          <a:ext cx="206403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600" b="1" dirty="0" smtClean="0"/>
            <a:t>Wnioski do Sądów</a:t>
          </a:r>
          <a:endParaRPr lang="pl-PL" sz="1600" b="1" dirty="0"/>
        </a:p>
      </cdr:txBody>
    </cdr:sp>
  </cdr:relSizeAnchor>
  <cdr:relSizeAnchor xmlns:cdr="http://schemas.openxmlformats.org/drawingml/2006/chartDrawing">
    <cdr:from>
      <cdr:x>0.22507</cdr:x>
      <cdr:y>0.87909</cdr:y>
    </cdr:from>
    <cdr:to>
      <cdr:x>0.32628</cdr:x>
      <cdr:y>0.95404</cdr:y>
    </cdr:to>
    <cdr:sp macro="" textlink="">
      <cdr:nvSpPr>
        <cdr:cNvPr id="3" name="pole tekstowe 13"/>
        <cdr:cNvSpPr txBox="1"/>
      </cdr:nvSpPr>
      <cdr:spPr>
        <a:xfrm xmlns:a="http://schemas.openxmlformats.org/drawingml/2006/main">
          <a:off x="2541814" y="4331553"/>
          <a:ext cx="1143000" cy="369332"/>
        </a:xfrm>
        <a:prstGeom xmlns:a="http://schemas.openxmlformats.org/drawingml/2006/main" prst="rect">
          <a:avLst/>
        </a:prstGeom>
        <a:solidFill xmlns:a="http://schemas.openxmlformats.org/drawingml/2006/main">
          <a:srgbClr val="777777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dirty="0" smtClean="0">
              <a:solidFill>
                <a:schemeClr val="bg1"/>
              </a:solidFill>
            </a:rPr>
            <a:t>31</a:t>
          </a:r>
          <a:endParaRPr lang="pl-PL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0.18148</cdr:x>
      <cdr:y>0.91567</cdr:y>
    </cdr:from>
    <cdr:to>
      <cdr:x>0.22507</cdr:x>
      <cdr:y>0.91656</cdr:y>
    </cdr:to>
    <cdr:cxnSp macro="">
      <cdr:nvCxnSpPr>
        <cdr:cNvPr id="4" name="Łącznik prosty ze strzałką 3"/>
        <cdr:cNvCxnSpPr>
          <a:endCxn xmlns:a="http://schemas.openxmlformats.org/drawingml/2006/main" id="3" idx="1"/>
        </cdr:cNvCxnSpPr>
      </cdr:nvCxnSpPr>
      <cdr:spPr>
        <a:xfrm xmlns:a="http://schemas.openxmlformats.org/drawingml/2006/main">
          <a:off x="2049522" y="4511833"/>
          <a:ext cx="492292" cy="4386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96969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2EF3-3C4F-43EE-ACEE-D4B806740EA3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9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3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29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2EF3-3C4F-43EE-ACEE-D4B806740EA3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53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86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061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475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11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38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3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1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3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18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24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32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9462EF3-3C4F-43EE-ACEE-D4B806740EA3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84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96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09472EB-AC54-4713-BFC2-BEB621108C63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50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72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99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04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3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84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6ED06B6-C816-4861-964D-15A98395707D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44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50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88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B620EAD-E369-4933-8469-ED7764B56A1B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1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5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9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6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5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786BE5-D2A3-4BF0-8B30-D7403E61B3DC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786BE5-D2A3-4BF0-8B30-D7403E61B3DC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74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0786BE5-D2A3-4BF0-8B30-D7403E61B3DC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471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jpg"/><Relationship Id="rId4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g"/><Relationship Id="rId5" Type="http://schemas.openxmlformats.org/officeDocument/2006/relationships/image" Target="../media/image1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image" Target="../media/image1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jpg"/><Relationship Id="rId5" Type="http://schemas.openxmlformats.org/officeDocument/2006/relationships/image" Target="../media/image1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5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g"/><Relationship Id="rId5" Type="http://schemas.openxmlformats.org/officeDocument/2006/relationships/image" Target="../media/image1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strazmiejska.milanowek.pl/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5.xml"/><Relationship Id="rId5" Type="http://schemas.openxmlformats.org/officeDocument/2006/relationships/image" Target="../media/image1.jp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81191" y="3861233"/>
            <a:ext cx="10993549" cy="1475013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Z DZIAŁALNOŚCI STRAŻY MIEJSKIEJ W MILANÓWKU ZA 2020 ROK</a:t>
            </a:r>
            <a:endParaRPr lang="pl-PL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108830" y="5184950"/>
            <a:ext cx="3465910" cy="1030604"/>
          </a:xfrm>
        </p:spPr>
        <p:txBody>
          <a:bodyPr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pl-PL" sz="1200" cap="none" dirty="0" smtClean="0">
                <a:solidFill>
                  <a:schemeClr val="bg1"/>
                </a:solidFill>
                <a:latin typeface="+mj-lt"/>
              </a:rPr>
              <a:t>Robert </a:t>
            </a:r>
            <a:r>
              <a:rPr lang="pl-PL" sz="1200" cap="none" dirty="0" err="1" smtClean="0">
                <a:solidFill>
                  <a:schemeClr val="bg1"/>
                </a:solidFill>
                <a:latin typeface="+mj-lt"/>
              </a:rPr>
              <a:t>Skirski</a:t>
            </a:r>
            <a:endParaRPr lang="pl-PL" sz="1200" cap="none" dirty="0" smtClean="0">
              <a:solidFill>
                <a:schemeClr val="bg1"/>
              </a:solidFill>
              <a:latin typeface="+mj-lt"/>
            </a:endParaRPr>
          </a:p>
          <a:p>
            <a:pPr algn="r">
              <a:spcBef>
                <a:spcPct val="0"/>
              </a:spcBef>
            </a:pPr>
            <a:r>
              <a:rPr lang="pl-PL" sz="1200" cap="none" dirty="0" smtClean="0">
                <a:solidFill>
                  <a:schemeClr val="bg1"/>
                </a:solidFill>
                <a:latin typeface="+mj-lt"/>
              </a:rPr>
              <a:t>Komendant Straży Miejskiej</a:t>
            </a:r>
          </a:p>
          <a:p>
            <a:pPr algn="r">
              <a:spcBef>
                <a:spcPct val="0"/>
              </a:spcBef>
            </a:pPr>
            <a:r>
              <a:rPr lang="pl-PL" sz="1200" cap="none" smtClean="0">
                <a:solidFill>
                  <a:schemeClr val="bg1"/>
                </a:solidFill>
                <a:latin typeface="+mj-lt"/>
              </a:rPr>
              <a:t>16 </a:t>
            </a:r>
            <a:r>
              <a:rPr lang="pl-PL" sz="1200" cap="none" dirty="0" smtClean="0">
                <a:solidFill>
                  <a:schemeClr val="bg1"/>
                </a:solidFill>
                <a:latin typeface="+mj-lt"/>
              </a:rPr>
              <a:t>LUTEGO 2021</a:t>
            </a:r>
            <a:endParaRPr lang="pl-PL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84" y="689427"/>
            <a:ext cx="1580681" cy="202362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28" y="759740"/>
            <a:ext cx="1558331" cy="19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1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za rok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Rodzaje wykroczeń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846265"/>
              </p:ext>
            </p:extLst>
          </p:nvPr>
        </p:nvGraphicFramePr>
        <p:xfrm>
          <a:off x="469557" y="2419349"/>
          <a:ext cx="11261124" cy="4368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6733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81192" y="662600"/>
            <a:ext cx="11029616" cy="1013800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za rok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Interwencje COVID-19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454547"/>
              </p:ext>
            </p:extLst>
          </p:nvPr>
        </p:nvGraphicFramePr>
        <p:xfrm>
          <a:off x="419100" y="2057400"/>
          <a:ext cx="114681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484378"/>
              </p:ext>
            </p:extLst>
          </p:nvPr>
        </p:nvGraphicFramePr>
        <p:xfrm>
          <a:off x="419100" y="1828800"/>
          <a:ext cx="11303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733025"/>
              </p:ext>
            </p:extLst>
          </p:nvPr>
        </p:nvGraphicFramePr>
        <p:xfrm>
          <a:off x="419100" y="1828800"/>
          <a:ext cx="11303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68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Działania związane z epidemią COVID-19 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29689" y="1922556"/>
            <a:ext cx="4598108" cy="46812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2020r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Straż Miejska w </a:t>
            </a: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Milanówku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podstawie Decyzji Wojewody Mazowieckiego w okresie od marca do czerwca, a następnie od  25 października 2020r do dnia dzisiejszego podejmuje działania związane  z zapobieganiem, przeciwdziałaniem i zwalczaniem COVID-19 zgodnie ze wskazaniami komendantów właściwych terytorialnie jednostek Policji. Funkcjonariusze dokonują weryfikacji realizacji nakazów, zakazów i obowiązków wynikających z przepisów prawa powszechnie obowiązującego.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Dodatkowo wraz z koordynatorem Zarządzania Kryzysowego w Milanówku przeprowadzono akcję przekazywania pakietów sanitarnych dla mieszkańców w początkowej fazie epidemii.</a:t>
            </a:r>
            <a:endParaRPr lang="pl-PL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95" y="1836869"/>
            <a:ext cx="4238513" cy="317888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97" y="4022083"/>
            <a:ext cx="3876338" cy="258170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7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za rok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PaTROL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81192" y="1989719"/>
            <a:ext cx="6599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Liczba podjętych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interwencji wobec zwierząt:  </a:t>
            </a:r>
            <a:r>
              <a:rPr lang="pl-P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666</a:t>
            </a:r>
            <a:endParaRPr lang="pl-PL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Większość dotyczyła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psów: </a:t>
            </a:r>
            <a:r>
              <a:rPr lang="pl-P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389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w tym skontrolowano warunki trzymania psów – 21 przypadków.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Odłowiono </a:t>
            </a: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pl-P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psów.</a:t>
            </a: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48" y="1815211"/>
            <a:ext cx="3772347" cy="241397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3812" y="3905195"/>
            <a:ext cx="3492161" cy="230499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08" y="4229189"/>
            <a:ext cx="3764587" cy="257458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196" y="652528"/>
            <a:ext cx="869421" cy="111305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81" y="3311610"/>
            <a:ext cx="2363356" cy="34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4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81192" y="697599"/>
            <a:ext cx="11029616" cy="1013800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za rok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PaTROL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81192" y="1988134"/>
            <a:ext cx="472232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Pozostałe interwencje dotyczyły: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Dzików - 160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Jeży - 1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Kaczek- 3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Kun- 2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Królików - 1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Szczurów – 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Lisów -2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Łosi - 1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Ptaków -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Saren - 10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Wiewiórek - 5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Węży – 7</a:t>
            </a:r>
          </a:p>
          <a:p>
            <a:pPr algn="just"/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27" y="1842902"/>
            <a:ext cx="3859434" cy="243237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24" y="4275280"/>
            <a:ext cx="4876221" cy="234105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95" y="1842902"/>
            <a:ext cx="3370631" cy="243237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60" y="652528"/>
            <a:ext cx="869421" cy="106342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46" y="4275279"/>
            <a:ext cx="2179062" cy="234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4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za rok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PaTROL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01209" y="2114681"/>
            <a:ext cx="6914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2020r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przeprowadzono </a:t>
            </a:r>
            <a:r>
              <a:rPr lang="pl-P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775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kontroli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obejmujących sprawdzenie prawidłowej gospodarki odpadami ciekłymi, kontrole wymogów oznaczenia posesji w numer porządkowy, sprawdzenie warunków trzymania zwierząt, w tym także </a:t>
            </a:r>
            <a:r>
              <a:rPr lang="pl-P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294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kontroli palenisk.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45" y="1870148"/>
            <a:ext cx="4041822" cy="240618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818" y="652528"/>
            <a:ext cx="869421" cy="106342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646" y="4276334"/>
            <a:ext cx="3999323" cy="2591524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44" y="4267733"/>
            <a:ext cx="4041822" cy="2581666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8" y="4276334"/>
            <a:ext cx="1860646" cy="26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41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Działania na rzecz utrzymania ładu i porządku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29688" y="2438399"/>
            <a:ext cx="4554203" cy="335765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Straż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Miejska w </a:t>
            </a: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Milanówku w 2020r. na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podstawie art. 50a ust.1 Ustawy PRD </a:t>
            </a: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wystosowała pismo do </a:t>
            </a:r>
            <a:r>
              <a:rPr lang="pl-PL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właścicieli informujące o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wszczęciu procedury odholowania auta </a:t>
            </a: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ulic oraz parkingów publicznych. </a:t>
            </a: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Właściciele usunęli pojazdy we własnym zakresie.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Funkcjonariusze podczas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służby  podjęli </a:t>
            </a:r>
            <a:r>
              <a:rPr lang="pl-P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polegające na usuwaniu zniszczonych reklam, banerów, plakatów bądź zwracaniu uwagi właścicielom nieruchomości o zadbanie o wygląd w/w elementów.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95" y="2231633"/>
            <a:ext cx="4238513" cy="238935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05" y="4349578"/>
            <a:ext cx="3863071" cy="21777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77" y="652528"/>
            <a:ext cx="869421" cy="10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61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Działania na rzecz bezpieczeństwa i porządku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41266" y="1820025"/>
            <a:ext cx="4758063" cy="360287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Straż Miejska w </a:t>
            </a:r>
            <a:r>
              <a:rPr lang="pl-P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Milanówku aktywnie dba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również o bezpieczeństwo mieszkańców poprzez działania </a:t>
            </a:r>
            <a:r>
              <a:rPr lang="pl-PL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dotczące</a:t>
            </a:r>
            <a:r>
              <a:rPr lang="pl-P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infrastruktury drogowej na terenie </a:t>
            </a:r>
            <a:r>
              <a:rPr lang="pl-P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miasta.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roku strażnicy podjęli </a:t>
            </a:r>
            <a:r>
              <a:rPr lang="pl-PL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ponad 100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interwencji, które dotyczyły takich zagrożeń jak uszkodzone znaki drogowe, latarnie, uszkodzona nawierzchnia </a:t>
            </a:r>
            <a:r>
              <a:rPr lang="pl-P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czy,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też innych potencjalnych niebezpieczeństw w tej sferze działalności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218" y="3956412"/>
            <a:ext cx="3560782" cy="29015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20" y="1870230"/>
            <a:ext cx="3585880" cy="21036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54" y="652528"/>
            <a:ext cx="869421" cy="106342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2" y="4600037"/>
            <a:ext cx="3728579" cy="225796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1" y="2342074"/>
            <a:ext cx="3728580" cy="22579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64" y="4600037"/>
            <a:ext cx="3618458" cy="22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86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Interwencje wobec</a:t>
            </a:r>
            <a:r>
              <a:rPr lang="pl-PL" dirty="0" smtClean="0"/>
              <a:t> </a:t>
            </a:r>
            <a:r>
              <a:rPr lang="pl-PL" dirty="0"/>
              <a:t>osób nietrzeźwych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03392" y="2446638"/>
            <a:ext cx="4758063" cy="393270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2020 r. podjęto ogółem </a:t>
            </a:r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225 </a:t>
            </a:r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interwencji wobec </a:t>
            </a:r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nietrzeźwych. Działania </a:t>
            </a:r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strażników miejskich mają na celu zarówno ochronę zdrowia i życia osób w stanie upojenia alkoholowego, jak i ograniczenie w przestrzeni publicznej zachowań niebezpiecznych lub nieobyczajnych. </a:t>
            </a:r>
            <a:endParaRPr lang="pl-PL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Interwencje </a:t>
            </a:r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podejmowane przez strażników miejskich w istotny sposób odciążają w tym zakresie działania służb medycznych i Policji. </a:t>
            </a:r>
            <a:endParaRPr lang="pl-PL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Zatrzymano i przekazano do Policji dwóch nietrzeźwych kierowców.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10" y="2257168"/>
            <a:ext cx="5251525" cy="35340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14" y="652528"/>
            <a:ext cx="869421" cy="10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43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dzieci i młodzieży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23537" y="1620808"/>
            <a:ext cx="5672463" cy="523719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Głównym </a:t>
            </a:r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zadaniem jest zapobieganie i eliminowanie zjawisk patologicznych występujących na terenie i w pobliżu placówek oświatowych, a także w miejscach gromadzenia się młodzieży.</a:t>
            </a:r>
          </a:p>
          <a:p>
            <a:pPr algn="just"/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patrolowanie rejonów bezpośrednio przyległych do szkół i boisk szkolnych,</a:t>
            </a:r>
          </a:p>
          <a:p>
            <a:pPr algn="just"/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podejmowanie interwencji po sygnałach otrzymanych od przedstawicieli szkół,</a:t>
            </a:r>
          </a:p>
          <a:p>
            <a:pPr algn="just"/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reagowanie na zdarzenia o charakterze chuligańskim, kradzieże, zażywanie i handel substancjami odurzającymi, wymuszenia i rozboje,</a:t>
            </a:r>
          </a:p>
          <a:p>
            <a:pPr algn="just"/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reagowanie na zdarzenia związane ze sprzedażą alkoholu nieletnim,</a:t>
            </a:r>
          </a:p>
          <a:p>
            <a:pPr algn="just"/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reagowanie w przypadku uchylania się uczniów od obowiązku szkolnego,</a:t>
            </a:r>
          </a:p>
          <a:p>
            <a:pPr algn="just"/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miejsc gromadzenia się dzieci i młodzieży,</a:t>
            </a:r>
          </a:p>
          <a:p>
            <a:pPr algn="just"/>
            <a:r>
              <a:rPr lang="pl-PL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z dyrektorami szkół i pedagogami szkolnymi.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11" y="2767405"/>
            <a:ext cx="2903189" cy="409059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612" y="652528"/>
            <a:ext cx="869421" cy="10634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1" y="4558602"/>
            <a:ext cx="3072650" cy="23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07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Podstawa prawna działania</a:t>
            </a:r>
          </a:p>
          <a:p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Struktura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jednostki</a:t>
            </a:r>
          </a:p>
          <a:p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Realizowane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zadania</a:t>
            </a:r>
          </a:p>
          <a:p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Statystyka obejmująca okres  </a:t>
            </a:r>
            <a:r>
              <a:rPr lang="pl-PL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styczeń – grudzień 2020 r.</a:t>
            </a:r>
          </a:p>
          <a:p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Działania związane z pandemią COVID-19</a:t>
            </a:r>
          </a:p>
          <a:p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Statystka obejmująca </a:t>
            </a:r>
            <a:r>
              <a:rPr lang="pl-PL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patrol</a:t>
            </a:r>
          </a:p>
          <a:p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Działania na rzecz bezpieczeństwa i porządku </a:t>
            </a:r>
          </a:p>
          <a:p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Działania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edukacyjno- </a:t>
            </a:r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informacyjne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Zabezpieczenia imprez i zdarzeń losowych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Podsumowanie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69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dzieci i młodzieży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23537" y="1877209"/>
            <a:ext cx="5672463" cy="429293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Funkcjonariusze Straży Miejskiej uczestniczą również w działaniach akcyjnych i zabezpieczeniach takich jak:</a:t>
            </a:r>
          </a:p>
          <a:p>
            <a:pPr algn="just">
              <a:lnSpc>
                <a:spcPct val="160000"/>
              </a:lnSpc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„Bezpieczna droga do szkoły” – zabezpieczenie najbardziej niebezpiecznych przejść dla pieszych, z których korzystają dzieci idące na zajęcia do szkół,</a:t>
            </a:r>
          </a:p>
          <a:p>
            <a:pPr algn="just">
              <a:lnSpc>
                <a:spcPct val="160000"/>
              </a:lnSpc>
            </a:pP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Ponadto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dbając o bezpieczeństwo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dzieci i młodzieży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strażnicy miejscy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czasie wakacji kontrolowali na rowerach place zabaw pod katem obostrzeń sanitarnych i spożywania alkoholu przez nieletnich. 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tym roku w związku z obostrzeniami sanitarnymi spotkań profilaktycznych było mniej, a niektóre zostały całkowicie zawieszone m.in. spotkania w trakcie akcji „Lato w mieście” i „Zima w mieście”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257" y="2784389"/>
            <a:ext cx="2961078" cy="407361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22" y="677342"/>
            <a:ext cx="869421" cy="10634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26586"/>
            <a:ext cx="3072650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75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kobiet  - kurs samoobrony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3008" y="1794422"/>
            <a:ext cx="6290830" cy="33130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2020r. Straż Miejska w Milanówku zorganizowała i przeprowadziła kurs samoobrony dla kobiet.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październiku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mieszkanki Milanówka wzięły udział </a:t>
            </a:r>
            <a:r>
              <a:rPr lang="pl-P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zajęciach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kursu samoobrony „Nie bądź bezbronna – obroń się sama”. </a:t>
            </a:r>
            <a:endParaRPr lang="pl-PL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była IV edycja kursu samoobrony. Szkolenie przeprowadzili strażnicy z uprawnieniami instruktorskimi.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27" y="4308431"/>
            <a:ext cx="3775363" cy="254956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38" y="1859520"/>
            <a:ext cx="3775363" cy="244891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06" y="4308431"/>
            <a:ext cx="3639521" cy="254956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74" y="637057"/>
            <a:ext cx="869421" cy="11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45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edukacyjno- informacyjne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47721" y="1871945"/>
            <a:ext cx="4646417" cy="4851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Organizacja akcji</a:t>
            </a:r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Bądź widoczny – noś odblaski</a:t>
            </a:r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Znakowanie </a:t>
            </a:r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rowerów</a:t>
            </a:r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Kontrole pieców</a:t>
            </a:r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Odblaskowa choinka,</a:t>
            </a:r>
          </a:p>
          <a:p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Odpalanie </a:t>
            </a:r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 zimą,</a:t>
            </a:r>
          </a:p>
          <a:p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Kurs samoobrony dla kobiet</a:t>
            </a:r>
          </a:p>
          <a:p>
            <a:pPr marL="0" indent="0">
              <a:buNone/>
            </a:pPr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Udział w akcji:</a:t>
            </a:r>
          </a:p>
          <a:p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Dystrybucja pakietów sanitarnych dla mieszkańców – działania COVID-19</a:t>
            </a:r>
          </a:p>
          <a:p>
            <a:r>
              <a:rPr lang="pl-PL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Dowóz osób niepełnosprawnych i starszych do lokali komisji wyborczych </a:t>
            </a:r>
          </a:p>
          <a:p>
            <a:r>
              <a:rPr lang="pl-PL" sz="1600" dirty="0">
                <a:solidFill>
                  <a:schemeClr val="tx1"/>
                </a:solidFill>
              </a:rPr>
              <a:t>#</a:t>
            </a:r>
            <a:r>
              <a:rPr lang="pl-PL" sz="1600" dirty="0" err="1">
                <a:solidFill>
                  <a:schemeClr val="tx1"/>
                </a:solidFill>
              </a:rPr>
              <a:t>GaszynChallange</a:t>
            </a:r>
            <a:r>
              <a:rPr lang="pl-PL" sz="1600" dirty="0">
                <a:solidFill>
                  <a:schemeClr val="tx1"/>
                </a:solidFill>
              </a:rPr>
              <a:t> </a:t>
            </a:r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97" y="4065907"/>
            <a:ext cx="3307624" cy="245080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36" y="1846154"/>
            <a:ext cx="3396896" cy="222667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59" y="1871945"/>
            <a:ext cx="3514277" cy="219396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74" y="637057"/>
            <a:ext cx="869421" cy="114399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51" y="4065907"/>
            <a:ext cx="1710046" cy="24508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7221" y="4065907"/>
            <a:ext cx="184641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44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Zabezpieczenie imprez masowych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3110" y="1715956"/>
            <a:ext cx="4395015" cy="48715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Straż Miejska uczestniczyła w ciągu roku </a:t>
            </a:r>
            <a:endParaRPr lang="pl-P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zabezpieczeniach :</a:t>
            </a:r>
          </a:p>
          <a:p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miejsc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zdarzeń, </a:t>
            </a:r>
            <a:endParaRPr lang="pl-P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niebezpiecznych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sytuacji, </a:t>
            </a:r>
            <a:endParaRPr lang="pl-P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uroczystości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kościelnych, </a:t>
            </a:r>
          </a:p>
          <a:p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uroczystości państwowych oraz samorządowych. </a:t>
            </a:r>
          </a:p>
          <a:p>
            <a:pPr marL="0" indent="0">
              <a:buNone/>
            </a:pPr>
            <a:endParaRPr lang="pl-PL" dirty="0"/>
          </a:p>
          <a:p>
            <a:endParaRPr lang="pl-PL" sz="2000" dirty="0">
              <a:latin typeface="Myriad Pro" panose="020B0503030403020204" pitchFamily="34" charset="0"/>
            </a:endParaRPr>
          </a:p>
          <a:p>
            <a:endParaRPr lang="pl-PL" sz="2000" dirty="0">
              <a:latin typeface="Myriad Pro" panose="020B0503030403020204" pitchFamily="34" charset="0"/>
            </a:endParaRPr>
          </a:p>
          <a:p>
            <a:endParaRPr lang="pl-PL" sz="2000" dirty="0">
              <a:latin typeface="Myriad Pro" panose="020B0503030403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77" y="1815318"/>
            <a:ext cx="3681442" cy="222939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86" y="4044712"/>
            <a:ext cx="3344091" cy="222939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83" y="652528"/>
            <a:ext cx="869421" cy="10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3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Zabezpieczenia 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34804" y="2380734"/>
            <a:ext cx="3782969" cy="235636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pl-PL" sz="5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5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Niejednokrotnie </a:t>
            </a:r>
            <a:r>
              <a:rPr lang="pl-PL" sz="5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byliśmy pierwsi na miejscu zdarzeń,  </a:t>
            </a:r>
            <a:r>
              <a:rPr lang="pl-PL" sz="5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udzielając pierwszej pomocy przy wypadkach komunikacyjnych lub gasząc płonące samochody.</a:t>
            </a:r>
            <a:endParaRPr lang="pl-PL" sz="5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5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2020r</a:t>
            </a:r>
            <a:r>
              <a:rPr lang="pl-PL" sz="5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Straż Miejska w </a:t>
            </a:r>
            <a:r>
              <a:rPr lang="pl-PL" sz="5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Milanówku  </a:t>
            </a:r>
            <a:r>
              <a:rPr lang="pl-PL" sz="5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pl-PL" sz="5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5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razy aktywnie uczestniczyła </a:t>
            </a:r>
            <a:r>
              <a:rPr lang="pl-PL" sz="5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5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zabezpieczaniu skutków nawałnicy, zdarzeń drogowych i innych tego typu incydentów. </a:t>
            </a:r>
            <a:endParaRPr lang="pl-PL" sz="5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pl-PL" sz="5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endParaRPr lang="pl-PL" sz="5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000" dirty="0">
              <a:latin typeface="Myriad Pro" panose="020B0503030403020204" pitchFamily="34" charset="0"/>
            </a:endParaRPr>
          </a:p>
          <a:p>
            <a:endParaRPr lang="pl-PL" sz="2000" dirty="0">
              <a:latin typeface="Myriad Pro" panose="020B0503030403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03" y="2056986"/>
            <a:ext cx="3774008" cy="240050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61" y="4457493"/>
            <a:ext cx="2843250" cy="240050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24" y="4457493"/>
            <a:ext cx="3534807" cy="24005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741" y="652528"/>
            <a:ext cx="869421" cy="10634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29" y="2056986"/>
            <a:ext cx="3200677" cy="243021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31" y="4457493"/>
            <a:ext cx="3752730" cy="24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15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34047" y="2411604"/>
            <a:ext cx="11029615" cy="38999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l-P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bieżąco działania Straży Miejskiej w Milanówku można śledzić na stronie internetowej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www.strazmiejska.milanowek.pl</a:t>
            </a:r>
            <a:endParaRPr lang="pl-P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Planowane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Straży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Miejskiej w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Milanówku: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Rozwijanie działań z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zakresu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profilaktyki szczególnie wśród dzieci i młodzieży</a:t>
            </a:r>
          </a:p>
          <a:p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Zwiększenie aktywności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bezpieczeństwa mieszkanek Milanówka poprzez kontynuowanie kursów samoobrony prowadzonych przez instruktorów- strażników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Wspieranie działań pro ekologicznych, m.in.  kontrole w zakresie ochrony środowiska, w zakresie prowadzonych przez Urząd Miejski w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Milanówku działaniach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zarządzania </a:t>
            </a:r>
            <a:r>
              <a:rPr lang="pl-P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energią, promowanie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odnawialnych źródeł energii oraz  informacji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możliwości poprawy efektywności energetycznej.</a:t>
            </a:r>
          </a:p>
          <a:p>
            <a:pPr algn="just"/>
            <a:endParaRPr lang="pl-PL" sz="2000" dirty="0"/>
          </a:p>
          <a:p>
            <a:endParaRPr lang="pl-PL" sz="2000" dirty="0"/>
          </a:p>
          <a:p>
            <a:endParaRPr lang="pl-PL" sz="20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244" y="677342"/>
            <a:ext cx="869421" cy="106342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62" y="5368754"/>
            <a:ext cx="28194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3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81192" y="702156"/>
            <a:ext cx="9082353" cy="1013800"/>
          </a:xfrm>
        </p:spPr>
        <p:txBody>
          <a:bodyPr/>
          <a:lstStyle/>
          <a:p>
            <a:r>
              <a:rPr lang="pl-PL" dirty="0"/>
              <a:t>Podstawa prawna</a:t>
            </a:r>
          </a:p>
        </p:txBody>
      </p:sp>
      <p:sp>
        <p:nvSpPr>
          <p:cNvPr id="17" name="Symbol zastępczy zawartości 4"/>
          <p:cNvSpPr>
            <a:spLocks noGrp="1"/>
          </p:cNvSpPr>
          <p:nvPr>
            <p:ph idx="1"/>
          </p:nvPr>
        </p:nvSpPr>
        <p:spPr>
          <a:xfrm>
            <a:off x="581192" y="1984664"/>
            <a:ext cx="11029615" cy="4603172"/>
          </a:xfrm>
        </p:spPr>
        <p:txBody>
          <a:bodyPr>
            <a:normAutofit fontScale="85000" lnSpcReduction="10000"/>
          </a:bodyPr>
          <a:lstStyle/>
          <a:p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Ustawa o strażach gminnych (Dz.U.2013.1383.j.t. z </a:t>
            </a:r>
            <a:r>
              <a:rPr lang="pl-PL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późn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. zm.)</a:t>
            </a:r>
          </a:p>
          <a:p>
            <a:endParaRPr lang="pl-PL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Zadania straży miejskiej oraz uprawnienia funkcjonariuszy reguluje również szereg innych powszechnie obowiązujących aktów prawnych, w tym m.in.:</a:t>
            </a:r>
          </a:p>
          <a:p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ustawa z dnia 20 czerwca 1997 r. Prawo o ruchu drogowym (Dz.U.2017.128),</a:t>
            </a:r>
          </a:p>
          <a:p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ustawa z dnia 20 maja 1971 r. Kodeks wykroczeń (Dz.U.2015.1094),</a:t>
            </a:r>
          </a:p>
          <a:p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ustawa z dnia 24 sierpnia 2001 r. Kodeks postępowania w sprawach o wykroczenia (Dz.U.2016.1713),</a:t>
            </a:r>
          </a:p>
          <a:p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ustawa z dnia 26 października 1982 r. o wychowaniu w trzeźwości i przeciwdziałaniu alkoholizmowi (Dz.U.2016.487),</a:t>
            </a:r>
          </a:p>
          <a:p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ustawa z dnia 21 sierpnia 1997 r. o ochronie zwierząt (Dz.U.2013.856),</a:t>
            </a:r>
          </a:p>
          <a:p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ustawa z dnia 27 kwietnia 2001 r. Prawo ochrony środowiska (Dz.U.2017.519)</a:t>
            </a:r>
          </a:p>
          <a:p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ustawa z dnia 13 września 1996 r. o utrzymaniu czystości i porządku w gminach (Dz.U.2016.250</a:t>
            </a:r>
            <a:r>
              <a:rPr lang="pl-PL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pl-PL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stawa z dnia 2 marca 2020r. o szczególnych rozwiązaniach związanych z zapobieganiem , przeciwdziałaniem i zwalczaniem COVID-19, innych chorób zakaźnych oraz wywołanych nimi sytuacji kryzysowych (Dz.U. 2020.374, z </a:t>
            </a:r>
            <a:r>
              <a:rPr lang="pl-PL" sz="1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póżn</a:t>
            </a:r>
            <a:r>
              <a:rPr lang="pl-PL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m.).</a:t>
            </a:r>
            <a:endParaRPr lang="pl-PL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Struktura jednostki</a:t>
            </a: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533754862"/>
              </p:ext>
            </p:extLst>
          </p:nvPr>
        </p:nvGraphicFramePr>
        <p:xfrm>
          <a:off x="2672862" y="1929284"/>
          <a:ext cx="5757705" cy="426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197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Realizowane zadania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45" y="1880984"/>
            <a:ext cx="5742710" cy="497701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2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521338"/>
              </p:ext>
            </p:extLst>
          </p:nvPr>
        </p:nvGraphicFramePr>
        <p:xfrm>
          <a:off x="458874" y="1814772"/>
          <a:ext cx="11274251" cy="4846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za rok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interwencji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8064500" y="5908801"/>
            <a:ext cx="1143000" cy="369332"/>
          </a:xfrm>
          <a:prstGeom prst="rect">
            <a:avLst/>
          </a:prstGeom>
          <a:solidFill>
            <a:srgbClr val="777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151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0467807" y="5922102"/>
            <a:ext cx="1143000" cy="369332"/>
          </a:xfrm>
          <a:prstGeom prst="rect">
            <a:avLst/>
          </a:prstGeom>
          <a:solidFill>
            <a:srgbClr val="777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22880</a:t>
            </a:r>
            <a:endParaRPr lang="pl-PL" dirty="0">
              <a:solidFill>
                <a:schemeClr val="bg1"/>
              </a:solidFill>
            </a:endParaRPr>
          </a:p>
        </p:txBody>
      </p:sp>
      <p:cxnSp>
        <p:nvCxnSpPr>
          <p:cNvPr id="17" name="Łącznik prosty ze strzałką 16"/>
          <p:cNvCxnSpPr>
            <a:stCxn id="14" idx="3"/>
            <a:endCxn id="15" idx="1"/>
          </p:cNvCxnSpPr>
          <p:nvPr/>
        </p:nvCxnSpPr>
        <p:spPr>
          <a:xfrm>
            <a:off x="9207500" y="6093467"/>
            <a:ext cx="1260307" cy="13301"/>
          </a:xfrm>
          <a:prstGeom prst="straightConnector1">
            <a:avLst/>
          </a:prstGeom>
          <a:ln w="19050">
            <a:solidFill>
              <a:srgbClr val="96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>
            <a:off x="7848600" y="6327322"/>
            <a:ext cx="189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Liczba mandatów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9953451" y="6322936"/>
            <a:ext cx="1914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Kwota mandatów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957141"/>
              </p:ext>
            </p:extLst>
          </p:nvPr>
        </p:nvGraphicFramePr>
        <p:xfrm>
          <a:off x="458875" y="1810386"/>
          <a:ext cx="11274250" cy="399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19427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za rok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– podział zgłoszeń 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892" y="702156"/>
            <a:ext cx="1525916" cy="1013800"/>
          </a:xfrm>
          <a:prstGeom prst="rect">
            <a:avLst/>
          </a:prstGeom>
        </p:spPr>
      </p:pic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454547"/>
              </p:ext>
            </p:extLst>
          </p:nvPr>
        </p:nvGraphicFramePr>
        <p:xfrm>
          <a:off x="419100" y="2057400"/>
          <a:ext cx="114681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484378"/>
              </p:ext>
            </p:extLst>
          </p:nvPr>
        </p:nvGraphicFramePr>
        <p:xfrm>
          <a:off x="419100" y="1828800"/>
          <a:ext cx="11303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71" y="702155"/>
            <a:ext cx="869421" cy="1013801"/>
          </a:xfrm>
          <a:prstGeom prst="rect">
            <a:avLst/>
          </a:prstGeom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4387488"/>
              </p:ext>
            </p:extLst>
          </p:nvPr>
        </p:nvGraphicFramePr>
        <p:xfrm>
          <a:off x="419100" y="1828800"/>
          <a:ext cx="11455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435379"/>
              </p:ext>
            </p:extLst>
          </p:nvPr>
        </p:nvGraphicFramePr>
        <p:xfrm>
          <a:off x="419100" y="1828800"/>
          <a:ext cx="11468100" cy="4989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4601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za rok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Rodzaje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wykroczeń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8175921"/>
              </p:ext>
            </p:extLst>
          </p:nvPr>
        </p:nvGraphicFramePr>
        <p:xfrm>
          <a:off x="486031" y="2057400"/>
          <a:ext cx="11269363" cy="460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887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za rok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Rodzaje wykroczeń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98" y="652528"/>
            <a:ext cx="869421" cy="1113055"/>
          </a:xfrm>
          <a:prstGeom prst="rect">
            <a:avLst/>
          </a:prstGeom>
        </p:spPr>
      </p:pic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406738"/>
              </p:ext>
            </p:extLst>
          </p:nvPr>
        </p:nvGraphicFramePr>
        <p:xfrm>
          <a:off x="461319" y="2057399"/>
          <a:ext cx="11285838" cy="480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755689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ywidenda">
  <a:themeElements>
    <a:clrScheme name="Dyw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ywidenda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w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TM02900722[[fn=Jon (konferencyjny)]]</Template>
  <TotalTime>2364</TotalTime>
  <Words>1194</Words>
  <Application>Microsoft Office PowerPoint</Application>
  <PresentationFormat>Panoramiczny</PresentationFormat>
  <Paragraphs>166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Gill Sans MT</vt:lpstr>
      <vt:lpstr>Myriad Pro</vt:lpstr>
      <vt:lpstr>Times New Roman</vt:lpstr>
      <vt:lpstr>Wingdings 2</vt:lpstr>
      <vt:lpstr>HDOfficeLightV0</vt:lpstr>
      <vt:lpstr>1_HDOfficeLightV0</vt:lpstr>
      <vt:lpstr>Dywidenda</vt:lpstr>
      <vt:lpstr>SPRAWOZDANIE Z DZIAŁALNOŚCI STRAŻY MIEJSKIEJ W MILANÓWKU ZA 2020 ROK</vt:lpstr>
      <vt:lpstr>agenda</vt:lpstr>
      <vt:lpstr>Podstawa prawna</vt:lpstr>
      <vt:lpstr>Struktura jednostki</vt:lpstr>
      <vt:lpstr>Realizowane zadania</vt:lpstr>
      <vt:lpstr>Statystyka za rok 2020 liczba interwencji</vt:lpstr>
      <vt:lpstr>Statystyka za rok 2020 monitoring – podział zgłoszeń </vt:lpstr>
      <vt:lpstr>Statystyka za rok 2020 Rodzaje wykroczeń</vt:lpstr>
      <vt:lpstr>Statystyka za rok 2020 Rodzaje wykroczeń</vt:lpstr>
      <vt:lpstr>Statystyka za rok 2020 Rodzaje wykroczeń</vt:lpstr>
      <vt:lpstr>Statystyka za rok 2020 Interwencje COVID-19</vt:lpstr>
      <vt:lpstr>Działania związane z epidemią COVID-19 </vt:lpstr>
      <vt:lpstr>Statystyka za rok 2020 EKO PaTROL</vt:lpstr>
      <vt:lpstr>Statystyka za rok 2020 EKO PaTROL</vt:lpstr>
      <vt:lpstr>Statystyka za rok 2020 EKO PaTROL</vt:lpstr>
      <vt:lpstr>Działania na rzecz utrzymania ładu i porządku</vt:lpstr>
      <vt:lpstr>Działania na rzecz bezpieczeństwa i porządku</vt:lpstr>
      <vt:lpstr>Interwencje wobec osób nietrzeźwych</vt:lpstr>
      <vt:lpstr>Bezpieczeństwo dzieci i młodzieży</vt:lpstr>
      <vt:lpstr>Bezpieczeństwo dzieci i młodzieży</vt:lpstr>
      <vt:lpstr>Bezpieczeństwo kobiet  - kurs samoobrony</vt:lpstr>
      <vt:lpstr>Działania edukacyjno- informacyjne</vt:lpstr>
      <vt:lpstr>Zabezpieczenie imprez masowych</vt:lpstr>
      <vt:lpstr>Zabezpieczenia </vt:lpstr>
      <vt:lpstr>Podsumowanie</vt:lpstr>
    </vt:vector>
  </TitlesOfParts>
  <Company>Netia S.A.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Chmielecka Urszula</dc:creator>
  <cp:lastModifiedBy>Anna Siedlecka</cp:lastModifiedBy>
  <cp:revision>176</cp:revision>
  <dcterms:created xsi:type="dcterms:W3CDTF">2017-06-10T18:52:43Z</dcterms:created>
  <dcterms:modified xsi:type="dcterms:W3CDTF">2021-02-16T08:47:28Z</dcterms:modified>
</cp:coreProperties>
</file>